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4" r:id="rId3"/>
    <p:sldMasterId id="2147483673" r:id="rId4"/>
    <p:sldMasterId id="2147483707" r:id="rId5"/>
    <p:sldMasterId id="2147483709" r:id="rId6"/>
    <p:sldMasterId id="2147483712" r:id="rId7"/>
    <p:sldMasterId id="2147483715" r:id="rId8"/>
    <p:sldMasterId id="2147483719" r:id="rId9"/>
    <p:sldMasterId id="2147483722" r:id="rId10"/>
  </p:sldMasterIdLst>
  <p:notesMasterIdLst>
    <p:notesMasterId r:id="rId55"/>
  </p:notesMasterIdLst>
  <p:sldIdLst>
    <p:sldId id="257" r:id="rId11"/>
    <p:sldId id="303" r:id="rId12"/>
    <p:sldId id="269" r:id="rId13"/>
    <p:sldId id="302" r:id="rId14"/>
    <p:sldId id="264" r:id="rId15"/>
    <p:sldId id="281" r:id="rId16"/>
    <p:sldId id="282" r:id="rId17"/>
    <p:sldId id="283" r:id="rId18"/>
    <p:sldId id="315" r:id="rId19"/>
    <p:sldId id="285" r:id="rId20"/>
    <p:sldId id="312" r:id="rId21"/>
    <p:sldId id="301" r:id="rId22"/>
    <p:sldId id="270" r:id="rId23"/>
    <p:sldId id="272" r:id="rId24"/>
    <p:sldId id="274" r:id="rId25"/>
    <p:sldId id="316" r:id="rId26"/>
    <p:sldId id="29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279" r:id="rId45"/>
    <p:sldId id="290" r:id="rId46"/>
    <p:sldId id="276" r:id="rId47"/>
    <p:sldId id="314" r:id="rId48"/>
    <p:sldId id="300" r:id="rId49"/>
    <p:sldId id="292" r:id="rId50"/>
    <p:sldId id="311" r:id="rId51"/>
    <p:sldId id="305" r:id="rId52"/>
    <p:sldId id="306" r:id="rId53"/>
    <p:sldId id="309" r:id="rId5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61677" autoAdjust="0"/>
  </p:normalViewPr>
  <p:slideViewPr>
    <p:cSldViewPr snapToGrid="0">
      <p:cViewPr varScale="1">
        <p:scale>
          <a:sx n="78" d="100"/>
          <a:sy n="78" d="100"/>
        </p:scale>
        <p:origin x="19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81233-BCE5-4A74-A9AF-AB506BCC6BF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039BD-F43E-4341-90CD-6BCFD13ED74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Memory</a:t>
          </a:r>
          <a:endParaRPr lang="en-US" sz="2400" b="1" dirty="0">
            <a:solidFill>
              <a:schemeClr val="tx1"/>
            </a:solidFill>
          </a:endParaRPr>
        </a:p>
      </dgm:t>
    </dgm:pt>
    <dgm:pt modelId="{64725896-F18F-4E72-9567-F7A9F4866BDC}" type="parTrans" cxnId="{D4C3652C-8B21-4213-A705-49860774F50C}">
      <dgm:prSet/>
      <dgm:spPr/>
      <dgm:t>
        <a:bodyPr/>
        <a:lstStyle/>
        <a:p>
          <a:endParaRPr lang="en-US"/>
        </a:p>
      </dgm:t>
    </dgm:pt>
    <dgm:pt modelId="{0CDB80AF-71E1-4E6B-BEB5-0E5099EC6956}" type="sibTrans" cxnId="{D4C3652C-8B21-4213-A705-49860774F50C}">
      <dgm:prSet/>
      <dgm:spPr/>
      <dgm:t>
        <a:bodyPr/>
        <a:lstStyle/>
        <a:p>
          <a:endParaRPr lang="en-US"/>
        </a:p>
      </dgm:t>
    </dgm:pt>
    <dgm:pt modelId="{6A19CC43-5205-4CCC-8513-1FC3D7BF0932}">
      <dgm:prSet phldrT="[Text]" custT="1"/>
      <dgm:spPr>
        <a:noFill/>
        <a:ln>
          <a:noFill/>
        </a:ln>
      </dgm:spPr>
      <dgm:t>
        <a:bodyPr lIns="0" tIns="0" rIns="0" bIns="0" anchor="t" anchorCtr="0"/>
        <a:lstStyle/>
        <a:p>
          <a:pPr>
            <a:lnSpc>
              <a:spcPts val="600"/>
            </a:lnSpc>
            <a:spcAft>
              <a:spcPts val="1200"/>
            </a:spcAft>
          </a:pPr>
          <a:r>
            <a:rPr lang="en-US" sz="4400" dirty="0" smtClean="0">
              <a:solidFill>
                <a:schemeClr val="accent2"/>
              </a:solidFill>
            </a:rPr>
            <a:t>______</a:t>
          </a:r>
        </a:p>
      </dgm:t>
    </dgm:pt>
    <dgm:pt modelId="{41022267-20EA-45E3-A554-A4787D47E9D4}" type="parTrans" cxnId="{CBDB3F0A-2233-4004-8C3D-69968EF2DC9C}">
      <dgm:prSet/>
      <dgm:spPr/>
      <dgm:t>
        <a:bodyPr/>
        <a:lstStyle/>
        <a:p>
          <a:endParaRPr lang="en-US"/>
        </a:p>
      </dgm:t>
    </dgm:pt>
    <dgm:pt modelId="{48BE2308-0EEA-453D-96E6-1AA3B4460F13}" type="sibTrans" cxnId="{CBDB3F0A-2233-4004-8C3D-69968EF2DC9C}">
      <dgm:prSet/>
      <dgm:spPr/>
      <dgm:t>
        <a:bodyPr/>
        <a:lstStyle/>
        <a:p>
          <a:endParaRPr lang="en-US"/>
        </a:p>
      </dgm:t>
    </dgm:pt>
    <dgm:pt modelId="{0716C637-7190-45CA-99F4-DA2C99BDBDCC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Learning</a:t>
          </a:r>
          <a:endParaRPr lang="en-US" sz="2400" b="1" dirty="0">
            <a:solidFill>
              <a:schemeClr val="tx1"/>
            </a:solidFill>
          </a:endParaRPr>
        </a:p>
      </dgm:t>
    </dgm:pt>
    <dgm:pt modelId="{C8B10C8F-50AA-4DF3-B22C-1232B0A50B6B}" type="parTrans" cxnId="{C6CF5317-5042-4876-8508-0F195C907C54}">
      <dgm:prSet/>
      <dgm:spPr/>
      <dgm:t>
        <a:bodyPr/>
        <a:lstStyle/>
        <a:p>
          <a:endParaRPr lang="en-US"/>
        </a:p>
      </dgm:t>
    </dgm:pt>
    <dgm:pt modelId="{E23B055E-C58C-4CD7-913F-9C0015598966}" type="sibTrans" cxnId="{C6CF5317-5042-4876-8508-0F195C907C54}">
      <dgm:prSet/>
      <dgm:spPr/>
      <dgm:t>
        <a:bodyPr/>
        <a:lstStyle/>
        <a:p>
          <a:endParaRPr lang="en-US"/>
        </a:p>
      </dgm:t>
    </dgm:pt>
    <dgm:pt modelId="{CEDCF26E-F342-43F5-99B4-AF4ECABA2602}">
      <dgm:prSet phldrT="[Text]"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ts val="600"/>
            </a:lnSpc>
            <a:spcAft>
              <a:spcPts val="1200"/>
            </a:spcAft>
          </a:pPr>
          <a:r>
            <a:rPr lang="en-US" sz="4400" dirty="0" smtClean="0">
              <a:solidFill>
                <a:schemeClr val="accent2"/>
              </a:solidFill>
            </a:rPr>
            <a:t>______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6BF69AD4-4C19-4E5D-ACDC-7158B2A6531A}" type="parTrans" cxnId="{2712020D-9F4F-4DB3-A510-FB9340E4FF95}">
      <dgm:prSet/>
      <dgm:spPr/>
      <dgm:t>
        <a:bodyPr/>
        <a:lstStyle/>
        <a:p>
          <a:endParaRPr lang="en-US"/>
        </a:p>
      </dgm:t>
    </dgm:pt>
    <dgm:pt modelId="{379E637F-1CA1-4297-B25D-A024AEBB17F4}" type="sibTrans" cxnId="{2712020D-9F4F-4DB3-A510-FB9340E4FF95}">
      <dgm:prSet/>
      <dgm:spPr/>
      <dgm:t>
        <a:bodyPr/>
        <a:lstStyle/>
        <a:p>
          <a:endParaRPr lang="en-US"/>
        </a:p>
      </dgm:t>
    </dgm:pt>
    <dgm:pt modelId="{BCE00ECF-0783-41D2-9750-347B0A87A1E2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Play</a:t>
          </a:r>
          <a:endParaRPr lang="en-US" sz="2400" b="1" dirty="0">
            <a:solidFill>
              <a:schemeClr val="tx1"/>
            </a:solidFill>
          </a:endParaRPr>
        </a:p>
      </dgm:t>
    </dgm:pt>
    <dgm:pt modelId="{0CA3ABB4-9CA1-4396-9040-F04F98B6335D}" type="parTrans" cxnId="{5B17953B-715F-4F0C-A2AF-4E42B396572D}">
      <dgm:prSet/>
      <dgm:spPr/>
      <dgm:t>
        <a:bodyPr/>
        <a:lstStyle/>
        <a:p>
          <a:endParaRPr lang="en-US"/>
        </a:p>
      </dgm:t>
    </dgm:pt>
    <dgm:pt modelId="{BFA2E40C-5F9E-4082-B6C2-F54B6DAD8E1A}" type="sibTrans" cxnId="{5B17953B-715F-4F0C-A2AF-4E42B396572D}">
      <dgm:prSet/>
      <dgm:spPr/>
      <dgm:t>
        <a:bodyPr/>
        <a:lstStyle/>
        <a:p>
          <a:endParaRPr lang="en-US"/>
        </a:p>
      </dgm:t>
    </dgm:pt>
    <dgm:pt modelId="{486A1425-F119-4535-9542-75A9ACAD6706}">
      <dgm:prSet phldrT="[Text]"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ts val="600"/>
            </a:lnSpc>
            <a:spcAft>
              <a:spcPts val="1200"/>
            </a:spcAft>
          </a:pPr>
          <a:r>
            <a:rPr lang="en-US" sz="4400" b="0" dirty="0" smtClean="0">
              <a:solidFill>
                <a:schemeClr val="accent2"/>
              </a:solidFill>
            </a:rPr>
            <a:t>______</a:t>
          </a:r>
          <a:endParaRPr lang="en-US" sz="4400" b="0" dirty="0"/>
        </a:p>
      </dgm:t>
    </dgm:pt>
    <dgm:pt modelId="{CEA4E9F8-BE5E-4F53-BFBF-70E6DFEFAC07}" type="parTrans" cxnId="{109916E1-8440-4630-AD96-CDB20BC7BC67}">
      <dgm:prSet/>
      <dgm:spPr/>
      <dgm:t>
        <a:bodyPr/>
        <a:lstStyle/>
        <a:p>
          <a:endParaRPr lang="en-US"/>
        </a:p>
      </dgm:t>
    </dgm:pt>
    <dgm:pt modelId="{041B3939-F831-4D6E-B876-8F9667FE1298}" type="sibTrans" cxnId="{109916E1-8440-4630-AD96-CDB20BC7BC67}">
      <dgm:prSet/>
      <dgm:spPr/>
      <dgm:t>
        <a:bodyPr/>
        <a:lstStyle/>
        <a:p>
          <a:endParaRPr lang="en-US"/>
        </a:p>
      </dgm:t>
    </dgm:pt>
    <dgm:pt modelId="{FB4A1BFC-F0C8-4169-ADC7-651725878401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Concentration</a:t>
          </a:r>
          <a:endParaRPr lang="en-US" sz="2400" b="1" dirty="0">
            <a:solidFill>
              <a:schemeClr val="tx1"/>
            </a:solidFill>
          </a:endParaRPr>
        </a:p>
      </dgm:t>
    </dgm:pt>
    <dgm:pt modelId="{118B4DA3-9E01-49A5-AA44-0FDFC4915BBA}" type="parTrans" cxnId="{F20B4E01-85D9-45DE-8496-98A4BA47B763}">
      <dgm:prSet/>
      <dgm:spPr/>
      <dgm:t>
        <a:bodyPr/>
        <a:lstStyle/>
        <a:p>
          <a:endParaRPr lang="en-US"/>
        </a:p>
      </dgm:t>
    </dgm:pt>
    <dgm:pt modelId="{C4F45110-A009-4497-9EF6-03ED143ABC8C}" type="sibTrans" cxnId="{F20B4E01-85D9-45DE-8496-98A4BA47B763}">
      <dgm:prSet/>
      <dgm:spPr/>
      <dgm:t>
        <a:bodyPr/>
        <a:lstStyle/>
        <a:p>
          <a:endParaRPr lang="en-US"/>
        </a:p>
      </dgm:t>
    </dgm:pt>
    <dgm:pt modelId="{4387197C-22F3-448F-8A00-2E51B262A73D}">
      <dgm:prSet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ts val="600"/>
            </a:lnSpc>
            <a:spcAft>
              <a:spcPts val="1200"/>
            </a:spcAft>
          </a:pPr>
          <a:r>
            <a:rPr lang="en-US" sz="4400" dirty="0" smtClean="0">
              <a:solidFill>
                <a:schemeClr val="accent2"/>
              </a:solidFill>
            </a:rPr>
            <a:t>______</a:t>
          </a:r>
          <a:endParaRPr lang="en-US" sz="4400" dirty="0"/>
        </a:p>
      </dgm:t>
    </dgm:pt>
    <dgm:pt modelId="{C48BB0EC-56E8-4F6D-86BB-13BA970006C2}" type="parTrans" cxnId="{6B3539B6-DC2E-42A1-9C64-47546A69F332}">
      <dgm:prSet/>
      <dgm:spPr/>
      <dgm:t>
        <a:bodyPr/>
        <a:lstStyle/>
        <a:p>
          <a:endParaRPr lang="en-US"/>
        </a:p>
      </dgm:t>
    </dgm:pt>
    <dgm:pt modelId="{CF7B44C8-8F43-458C-BD34-8ED5A371DB10}" type="sibTrans" cxnId="{6B3539B6-DC2E-42A1-9C64-47546A69F332}">
      <dgm:prSet/>
      <dgm:spPr/>
      <dgm:t>
        <a:bodyPr/>
        <a:lstStyle/>
        <a:p>
          <a:endParaRPr lang="en-US"/>
        </a:p>
      </dgm:t>
    </dgm:pt>
    <dgm:pt modelId="{79B7816B-58AA-4267-8272-AB00BF595C35}">
      <dgm:prSet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B53088FD-AB93-4336-B99D-A2E8E6E32FFC}" type="parTrans" cxnId="{6D32691B-0938-487B-B750-9988DFD042ED}">
      <dgm:prSet/>
      <dgm:spPr/>
      <dgm:t>
        <a:bodyPr/>
        <a:lstStyle/>
        <a:p>
          <a:endParaRPr lang="en-US"/>
        </a:p>
      </dgm:t>
    </dgm:pt>
    <dgm:pt modelId="{EB861BF1-B8D8-45EC-BC2C-C425B8996A8E}" type="sibTrans" cxnId="{6D32691B-0938-487B-B750-9988DFD042ED}">
      <dgm:prSet/>
      <dgm:spPr/>
      <dgm:t>
        <a:bodyPr/>
        <a:lstStyle/>
        <a:p>
          <a:endParaRPr lang="en-US"/>
        </a:p>
      </dgm:t>
    </dgm:pt>
    <dgm:pt modelId="{F18D831E-D823-41F5-9E95-1C4D1C4A0D6F}" type="pres">
      <dgm:prSet presAssocID="{28E81233-BCE5-4A74-A9AF-AB506BCC6B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1A660EB-EE53-49DC-9554-D4D76329DFFC}" type="pres">
      <dgm:prSet presAssocID="{D5D039BD-F43E-4341-90CD-6BCFD13ED740}" presName="composite" presStyleCnt="0">
        <dgm:presLayoutVars>
          <dgm:chMax val="1"/>
          <dgm:chPref val="1"/>
        </dgm:presLayoutVars>
      </dgm:prSet>
      <dgm:spPr/>
    </dgm:pt>
    <dgm:pt modelId="{3987F0B4-A46A-43D6-8ECA-180903BAE0E4}" type="pres">
      <dgm:prSet presAssocID="{D5D039BD-F43E-4341-90CD-6BCFD13ED740}" presName="Accent" presStyleLbl="trAlignAcc1" presStyleIdx="0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46638E4E-FD0A-4C59-BEF8-BD1BE0FFC5C1}" type="pres">
      <dgm:prSet presAssocID="{D5D039BD-F43E-4341-90CD-6BCFD13ED740}" presName="Image" presStyleLbl="alignImgPlace1" presStyleIdx="0" presStyleCnt="4" custScaleX="95441" custScaleY="112327" custLinFactNeighborX="314" custLinFactNeighborY="-21713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657C153E-E266-4BBA-AE53-8D0ED1649128}" type="pres">
      <dgm:prSet presAssocID="{D5D039BD-F43E-4341-90CD-6BCFD13ED740}" presName="ChildComposite" presStyleCnt="0"/>
      <dgm:spPr/>
    </dgm:pt>
    <dgm:pt modelId="{593BBA39-A6B7-47C8-AE60-95D2141F5D0D}" type="pres">
      <dgm:prSet presAssocID="{D5D039BD-F43E-4341-90CD-6BCFD13ED740}" presName="Child" presStyleLbl="node1" presStyleIdx="0" presStyleCnt="4" custScaleY="299971" custLinFactY="228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FB33A-A95F-48B4-AF43-2DD7858B3D98}" type="pres">
      <dgm:prSet presAssocID="{D5D039BD-F43E-4341-90CD-6BCFD13ED740}" presName="Parent" presStyleLbl="revTx" presStyleIdx="0" presStyleCnt="4" custScaleX="94260" custScaleY="268705" custLinFactNeighborX="682" custLinFactNeighborY="3130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1E97-304D-41AB-8FCE-0AE938927CC1}" type="pres">
      <dgm:prSet presAssocID="{0CDB80AF-71E1-4E6B-BEB5-0E5099EC6956}" presName="sibTrans" presStyleCnt="0"/>
      <dgm:spPr/>
    </dgm:pt>
    <dgm:pt modelId="{D299FFFB-23C3-4F7A-BC6D-A41F0EE9B26F}" type="pres">
      <dgm:prSet presAssocID="{0716C637-7190-45CA-99F4-DA2C99BDBDCC}" presName="composite" presStyleCnt="0">
        <dgm:presLayoutVars>
          <dgm:chMax val="1"/>
          <dgm:chPref val="1"/>
        </dgm:presLayoutVars>
      </dgm:prSet>
      <dgm:spPr/>
    </dgm:pt>
    <dgm:pt modelId="{C4712042-EE30-46AF-AE94-3F7C992A7B5B}" type="pres">
      <dgm:prSet presAssocID="{0716C637-7190-45CA-99F4-DA2C99BDBDCC}" presName="Accent" presStyleLbl="trAlignAcc1" presStyleIdx="1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397C8B2E-0269-4CC0-AF36-D551D5FC3BCE}" type="pres">
      <dgm:prSet presAssocID="{0716C637-7190-45CA-99F4-DA2C99BDBDCC}" presName="Image" presStyleLbl="alignImgPlace1" presStyleIdx="1" presStyleCnt="4" custScaleX="95441" custScaleY="112327" custLinFactNeighborY="-22083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33B6FD7D-4580-4A8F-9512-94D6A472D9E6}" type="pres">
      <dgm:prSet presAssocID="{0716C637-7190-45CA-99F4-DA2C99BDBDCC}" presName="ChildComposite" presStyleCnt="0"/>
      <dgm:spPr/>
    </dgm:pt>
    <dgm:pt modelId="{97D08292-C2BE-4523-8398-D68F97B8FC49}" type="pres">
      <dgm:prSet presAssocID="{0716C637-7190-45CA-99F4-DA2C99BDBDCC}" presName="Child" presStyleLbl="node1" presStyleIdx="1" presStyleCnt="4" custScaleY="300296" custLinFactY="232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E7959-5389-4AAE-9C32-E6F1F812731C}" type="pres">
      <dgm:prSet presAssocID="{0716C637-7190-45CA-99F4-DA2C99BDBDCC}" presName="Parent" presStyleLbl="revTx" presStyleIdx="1" presStyleCnt="4" custScaleY="2692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3A4E-3A85-4C73-9F7B-3680565A4255}" type="pres">
      <dgm:prSet presAssocID="{E23B055E-C58C-4CD7-913F-9C0015598966}" presName="sibTrans" presStyleCnt="0"/>
      <dgm:spPr/>
    </dgm:pt>
    <dgm:pt modelId="{56983F44-61C9-4CDC-9BDC-A16CB318A591}" type="pres">
      <dgm:prSet presAssocID="{BCE00ECF-0783-41D2-9750-347B0A87A1E2}" presName="composite" presStyleCnt="0">
        <dgm:presLayoutVars>
          <dgm:chMax val="1"/>
          <dgm:chPref val="1"/>
        </dgm:presLayoutVars>
      </dgm:prSet>
      <dgm:spPr/>
    </dgm:pt>
    <dgm:pt modelId="{F34DEA79-33D9-4708-9F30-48FDD207AA5A}" type="pres">
      <dgm:prSet presAssocID="{BCE00ECF-0783-41D2-9750-347B0A87A1E2}" presName="Accent" presStyleLbl="trAlignAcc1" presStyleIdx="2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10A3CFA5-84A3-4598-8D15-EAE219E033DE}" type="pres">
      <dgm:prSet presAssocID="{BCE00ECF-0783-41D2-9750-347B0A87A1E2}" presName="Image" presStyleLbl="alignImgPlace1" presStyleIdx="2" presStyleCnt="4" custScaleX="95441" custScaleY="112327" custLinFactNeighborY="-22083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D50DA299-94D5-46B6-8332-A25082109E9A}" type="pres">
      <dgm:prSet presAssocID="{BCE00ECF-0783-41D2-9750-347B0A87A1E2}" presName="ChildComposite" presStyleCnt="0"/>
      <dgm:spPr/>
    </dgm:pt>
    <dgm:pt modelId="{5A140C83-3116-47C6-AE67-9D5E242E85F3}" type="pres">
      <dgm:prSet presAssocID="{BCE00ECF-0783-41D2-9750-347B0A87A1E2}" presName="Child" presStyleLbl="node1" presStyleIdx="2" presStyleCnt="4" custScaleY="300296" custLinFactY="232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F9585-355C-4006-B88C-A0A63609B21A}" type="pres">
      <dgm:prSet presAssocID="{BCE00ECF-0783-41D2-9750-347B0A87A1E2}" presName="Parent" presStyleLbl="revTx" presStyleIdx="2" presStyleCnt="4" custScaleY="2692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02BA1-7E0F-428C-934C-FE47A71218F8}" type="pres">
      <dgm:prSet presAssocID="{BFA2E40C-5F9E-4082-B6C2-F54B6DAD8E1A}" presName="sibTrans" presStyleCnt="0"/>
      <dgm:spPr/>
    </dgm:pt>
    <dgm:pt modelId="{C2143903-9232-493C-A115-2F81631C1D63}" type="pres">
      <dgm:prSet presAssocID="{FB4A1BFC-F0C8-4169-ADC7-651725878401}" presName="composite" presStyleCnt="0">
        <dgm:presLayoutVars>
          <dgm:chMax val="1"/>
          <dgm:chPref val="1"/>
        </dgm:presLayoutVars>
      </dgm:prSet>
      <dgm:spPr/>
    </dgm:pt>
    <dgm:pt modelId="{3C75522D-CAED-4BCB-BB26-9C6A85FBCB95}" type="pres">
      <dgm:prSet presAssocID="{FB4A1BFC-F0C8-4169-ADC7-651725878401}" presName="Accent" presStyleLbl="trAlignAcc1" presStyleIdx="3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48A6CEA0-CC73-46A8-8B8A-747A40FA3BC8}" type="pres">
      <dgm:prSet presAssocID="{FB4A1BFC-F0C8-4169-ADC7-651725878401}" presName="Image" presStyleLbl="alignImgPlace1" presStyleIdx="3" presStyleCnt="4" custScaleX="95441" custScaleY="112327" custLinFactNeighborY="-22083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6070FA5-2F06-46D4-A93E-D5A0B88558E8}" type="pres">
      <dgm:prSet presAssocID="{FB4A1BFC-F0C8-4169-ADC7-651725878401}" presName="ChildComposite" presStyleCnt="0"/>
      <dgm:spPr/>
    </dgm:pt>
    <dgm:pt modelId="{40F83DE7-C901-4AFD-B324-4F622AB082DF}" type="pres">
      <dgm:prSet presAssocID="{FB4A1BFC-F0C8-4169-ADC7-651725878401}" presName="Child" presStyleLbl="node1" presStyleIdx="3" presStyleCnt="4" custScaleY="300296" custLinFactY="232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AC4FD-5ABC-483E-96C7-F8E6729009CC}" type="pres">
      <dgm:prSet presAssocID="{FB4A1BFC-F0C8-4169-ADC7-651725878401}" presName="Parent" presStyleLbl="revTx" presStyleIdx="3" presStyleCnt="4" custScaleY="269204" custLinFactNeighborY="10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2020D-9F4F-4DB3-A510-FB9340E4FF95}" srcId="{0716C637-7190-45CA-99F4-DA2C99BDBDCC}" destId="{CEDCF26E-F342-43F5-99B4-AF4ECABA2602}" srcOrd="0" destOrd="0" parTransId="{6BF69AD4-4C19-4E5D-ACDC-7158B2A6531A}" sibTransId="{379E637F-1CA1-4297-B25D-A024AEBB17F4}"/>
    <dgm:cxn modelId="{109916E1-8440-4630-AD96-CDB20BC7BC67}" srcId="{BCE00ECF-0783-41D2-9750-347B0A87A1E2}" destId="{486A1425-F119-4535-9542-75A9ACAD6706}" srcOrd="0" destOrd="0" parTransId="{CEA4E9F8-BE5E-4F53-BFBF-70E6DFEFAC07}" sibTransId="{041B3939-F831-4D6E-B876-8F9667FE1298}"/>
    <dgm:cxn modelId="{C6CF5317-5042-4876-8508-0F195C907C54}" srcId="{28E81233-BCE5-4A74-A9AF-AB506BCC6BFB}" destId="{0716C637-7190-45CA-99F4-DA2C99BDBDCC}" srcOrd="1" destOrd="0" parTransId="{C8B10C8F-50AA-4DF3-B22C-1232B0A50B6B}" sibTransId="{E23B055E-C58C-4CD7-913F-9C0015598966}"/>
    <dgm:cxn modelId="{68B070CB-269C-4BCA-B594-720594B0A5EE}" type="presOf" srcId="{0716C637-7190-45CA-99F4-DA2C99BDBDCC}" destId="{D50E7959-5389-4AAE-9C32-E6F1F812731C}" srcOrd="0" destOrd="0" presId="urn:microsoft.com/office/officeart/2008/layout/CaptionedPictures"/>
    <dgm:cxn modelId="{6D32691B-0938-487B-B750-9988DFD042ED}" srcId="{FB4A1BFC-F0C8-4169-ADC7-651725878401}" destId="{79B7816B-58AA-4267-8272-AB00BF595C35}" srcOrd="1" destOrd="0" parTransId="{B53088FD-AB93-4336-B99D-A2E8E6E32FFC}" sibTransId="{EB861BF1-B8D8-45EC-BC2C-C425B8996A8E}"/>
    <dgm:cxn modelId="{D4C3652C-8B21-4213-A705-49860774F50C}" srcId="{28E81233-BCE5-4A74-A9AF-AB506BCC6BFB}" destId="{D5D039BD-F43E-4341-90CD-6BCFD13ED740}" srcOrd="0" destOrd="0" parTransId="{64725896-F18F-4E72-9567-F7A9F4866BDC}" sibTransId="{0CDB80AF-71E1-4E6B-BEB5-0E5099EC6956}"/>
    <dgm:cxn modelId="{04F88D99-06F9-4407-BA9F-C43C3FB279CA}" type="presOf" srcId="{D5D039BD-F43E-4341-90CD-6BCFD13ED740}" destId="{39EFB33A-A95F-48B4-AF43-2DD7858B3D98}" srcOrd="0" destOrd="0" presId="urn:microsoft.com/office/officeart/2008/layout/CaptionedPictures"/>
    <dgm:cxn modelId="{1FA7F2F1-62A5-4B83-A859-44B781D0D0B8}" type="presOf" srcId="{6A19CC43-5205-4CCC-8513-1FC3D7BF0932}" destId="{593BBA39-A6B7-47C8-AE60-95D2141F5D0D}" srcOrd="0" destOrd="0" presId="urn:microsoft.com/office/officeart/2008/layout/CaptionedPictures"/>
    <dgm:cxn modelId="{5B17953B-715F-4F0C-A2AF-4E42B396572D}" srcId="{28E81233-BCE5-4A74-A9AF-AB506BCC6BFB}" destId="{BCE00ECF-0783-41D2-9750-347B0A87A1E2}" srcOrd="2" destOrd="0" parTransId="{0CA3ABB4-9CA1-4396-9040-F04F98B6335D}" sibTransId="{BFA2E40C-5F9E-4082-B6C2-F54B6DAD8E1A}"/>
    <dgm:cxn modelId="{CBDB3F0A-2233-4004-8C3D-69968EF2DC9C}" srcId="{D5D039BD-F43E-4341-90CD-6BCFD13ED740}" destId="{6A19CC43-5205-4CCC-8513-1FC3D7BF0932}" srcOrd="0" destOrd="0" parTransId="{41022267-20EA-45E3-A554-A4787D47E9D4}" sibTransId="{48BE2308-0EEA-453D-96E6-1AA3B4460F13}"/>
    <dgm:cxn modelId="{F20B4E01-85D9-45DE-8496-98A4BA47B763}" srcId="{28E81233-BCE5-4A74-A9AF-AB506BCC6BFB}" destId="{FB4A1BFC-F0C8-4169-ADC7-651725878401}" srcOrd="3" destOrd="0" parTransId="{118B4DA3-9E01-49A5-AA44-0FDFC4915BBA}" sibTransId="{C4F45110-A009-4497-9EF6-03ED143ABC8C}"/>
    <dgm:cxn modelId="{16BDA9E1-50C4-4C40-8A1E-175D57580C28}" type="presOf" srcId="{486A1425-F119-4535-9542-75A9ACAD6706}" destId="{5A140C83-3116-47C6-AE67-9D5E242E85F3}" srcOrd="0" destOrd="0" presId="urn:microsoft.com/office/officeart/2008/layout/CaptionedPictures"/>
    <dgm:cxn modelId="{7A1BD729-F8DB-49CA-8D4C-B579FFD95543}" type="presOf" srcId="{28E81233-BCE5-4A74-A9AF-AB506BCC6BFB}" destId="{F18D831E-D823-41F5-9E95-1C4D1C4A0D6F}" srcOrd="0" destOrd="0" presId="urn:microsoft.com/office/officeart/2008/layout/CaptionedPictures"/>
    <dgm:cxn modelId="{DCBBD4C0-C15B-4100-BDBE-086DA28259EC}" type="presOf" srcId="{79B7816B-58AA-4267-8272-AB00BF595C35}" destId="{40F83DE7-C901-4AFD-B324-4F622AB082DF}" srcOrd="0" destOrd="1" presId="urn:microsoft.com/office/officeart/2008/layout/CaptionedPictures"/>
    <dgm:cxn modelId="{6B3539B6-DC2E-42A1-9C64-47546A69F332}" srcId="{FB4A1BFC-F0C8-4169-ADC7-651725878401}" destId="{4387197C-22F3-448F-8A00-2E51B262A73D}" srcOrd="0" destOrd="0" parTransId="{C48BB0EC-56E8-4F6D-86BB-13BA970006C2}" sibTransId="{CF7B44C8-8F43-458C-BD34-8ED5A371DB10}"/>
    <dgm:cxn modelId="{BE795047-2F00-4A18-BAB4-6EE441A70598}" type="presOf" srcId="{4387197C-22F3-448F-8A00-2E51B262A73D}" destId="{40F83DE7-C901-4AFD-B324-4F622AB082DF}" srcOrd="0" destOrd="0" presId="urn:microsoft.com/office/officeart/2008/layout/CaptionedPictures"/>
    <dgm:cxn modelId="{6A8D102E-1C81-4F70-AFC5-3990A32E452E}" type="presOf" srcId="{BCE00ECF-0783-41D2-9750-347B0A87A1E2}" destId="{B7DF9585-355C-4006-B88C-A0A63609B21A}" srcOrd="0" destOrd="0" presId="urn:microsoft.com/office/officeart/2008/layout/CaptionedPictures"/>
    <dgm:cxn modelId="{75FC83A6-E1D0-4A93-936D-3E3E2C495B1E}" type="presOf" srcId="{FB4A1BFC-F0C8-4169-ADC7-651725878401}" destId="{EAAAC4FD-5ABC-483E-96C7-F8E6729009CC}" srcOrd="0" destOrd="0" presId="urn:microsoft.com/office/officeart/2008/layout/CaptionedPictures"/>
    <dgm:cxn modelId="{E495E14F-05D5-4381-9B9F-DDE1938B4B26}" type="presOf" srcId="{CEDCF26E-F342-43F5-99B4-AF4ECABA2602}" destId="{97D08292-C2BE-4523-8398-D68F97B8FC49}" srcOrd="0" destOrd="0" presId="urn:microsoft.com/office/officeart/2008/layout/CaptionedPictures"/>
    <dgm:cxn modelId="{7CC84B8E-D885-4147-90EF-ACF5275698F8}" type="presParOf" srcId="{F18D831E-D823-41F5-9E95-1C4D1C4A0D6F}" destId="{91A660EB-EE53-49DC-9554-D4D76329DFFC}" srcOrd="0" destOrd="0" presId="urn:microsoft.com/office/officeart/2008/layout/CaptionedPictures"/>
    <dgm:cxn modelId="{2E9AEA9F-15A0-46A2-8C39-A740FCC8BB2C}" type="presParOf" srcId="{91A660EB-EE53-49DC-9554-D4D76329DFFC}" destId="{3987F0B4-A46A-43D6-8ECA-180903BAE0E4}" srcOrd="0" destOrd="0" presId="urn:microsoft.com/office/officeart/2008/layout/CaptionedPictures"/>
    <dgm:cxn modelId="{4BA37EB2-450F-433B-A4B7-C6FA095A656F}" type="presParOf" srcId="{91A660EB-EE53-49DC-9554-D4D76329DFFC}" destId="{46638E4E-FD0A-4C59-BEF8-BD1BE0FFC5C1}" srcOrd="1" destOrd="0" presId="urn:microsoft.com/office/officeart/2008/layout/CaptionedPictures"/>
    <dgm:cxn modelId="{F32CB625-47F3-44AF-9C65-0C809B458D1E}" type="presParOf" srcId="{91A660EB-EE53-49DC-9554-D4D76329DFFC}" destId="{657C153E-E266-4BBA-AE53-8D0ED1649128}" srcOrd="2" destOrd="0" presId="urn:microsoft.com/office/officeart/2008/layout/CaptionedPictures"/>
    <dgm:cxn modelId="{5A488CEB-7102-4C13-85F3-6FF54C601F63}" type="presParOf" srcId="{657C153E-E266-4BBA-AE53-8D0ED1649128}" destId="{593BBA39-A6B7-47C8-AE60-95D2141F5D0D}" srcOrd="0" destOrd="0" presId="urn:microsoft.com/office/officeart/2008/layout/CaptionedPictures"/>
    <dgm:cxn modelId="{CA821E06-5A54-4AD2-ACAC-FA71081EE4BE}" type="presParOf" srcId="{657C153E-E266-4BBA-AE53-8D0ED1649128}" destId="{39EFB33A-A95F-48B4-AF43-2DD7858B3D98}" srcOrd="1" destOrd="0" presId="urn:microsoft.com/office/officeart/2008/layout/CaptionedPictures"/>
    <dgm:cxn modelId="{D48CDB1B-05D9-44D9-B095-0D7D08C0B3AD}" type="presParOf" srcId="{F18D831E-D823-41F5-9E95-1C4D1C4A0D6F}" destId="{55C71E97-304D-41AB-8FCE-0AE938927CC1}" srcOrd="1" destOrd="0" presId="urn:microsoft.com/office/officeart/2008/layout/CaptionedPictures"/>
    <dgm:cxn modelId="{BBE8417D-1ECB-447D-B989-491B726DA2D0}" type="presParOf" srcId="{F18D831E-D823-41F5-9E95-1C4D1C4A0D6F}" destId="{D299FFFB-23C3-4F7A-BC6D-A41F0EE9B26F}" srcOrd="2" destOrd="0" presId="urn:microsoft.com/office/officeart/2008/layout/CaptionedPictures"/>
    <dgm:cxn modelId="{AFB056A2-E448-40DD-A428-ECBBE6992095}" type="presParOf" srcId="{D299FFFB-23C3-4F7A-BC6D-A41F0EE9B26F}" destId="{C4712042-EE30-46AF-AE94-3F7C992A7B5B}" srcOrd="0" destOrd="0" presId="urn:microsoft.com/office/officeart/2008/layout/CaptionedPictures"/>
    <dgm:cxn modelId="{6F519CCC-57A6-4531-8D2A-D63329486AD6}" type="presParOf" srcId="{D299FFFB-23C3-4F7A-BC6D-A41F0EE9B26F}" destId="{397C8B2E-0269-4CC0-AF36-D551D5FC3BCE}" srcOrd="1" destOrd="0" presId="urn:microsoft.com/office/officeart/2008/layout/CaptionedPictures"/>
    <dgm:cxn modelId="{C595341C-9F37-4AC8-8F7B-C26DAD7CAC8B}" type="presParOf" srcId="{D299FFFB-23C3-4F7A-BC6D-A41F0EE9B26F}" destId="{33B6FD7D-4580-4A8F-9512-94D6A472D9E6}" srcOrd="2" destOrd="0" presId="urn:microsoft.com/office/officeart/2008/layout/CaptionedPictures"/>
    <dgm:cxn modelId="{3AC29292-4074-4E8C-ACE2-ADE4C1DA9EB7}" type="presParOf" srcId="{33B6FD7D-4580-4A8F-9512-94D6A472D9E6}" destId="{97D08292-C2BE-4523-8398-D68F97B8FC49}" srcOrd="0" destOrd="0" presId="urn:microsoft.com/office/officeart/2008/layout/CaptionedPictures"/>
    <dgm:cxn modelId="{C6523E02-6776-409D-8F9B-769659009D9D}" type="presParOf" srcId="{33B6FD7D-4580-4A8F-9512-94D6A472D9E6}" destId="{D50E7959-5389-4AAE-9C32-E6F1F812731C}" srcOrd="1" destOrd="0" presId="urn:microsoft.com/office/officeart/2008/layout/CaptionedPictures"/>
    <dgm:cxn modelId="{38AA3C6B-81A4-476A-A6E4-13CB343B89DC}" type="presParOf" srcId="{F18D831E-D823-41F5-9E95-1C4D1C4A0D6F}" destId="{05903A4E-3A85-4C73-9F7B-3680565A4255}" srcOrd="3" destOrd="0" presId="urn:microsoft.com/office/officeart/2008/layout/CaptionedPictures"/>
    <dgm:cxn modelId="{DA751435-F329-465E-A28A-2F0A821B0172}" type="presParOf" srcId="{F18D831E-D823-41F5-9E95-1C4D1C4A0D6F}" destId="{56983F44-61C9-4CDC-9BDC-A16CB318A591}" srcOrd="4" destOrd="0" presId="urn:microsoft.com/office/officeart/2008/layout/CaptionedPictures"/>
    <dgm:cxn modelId="{731D1C1B-5B5C-4AE4-AAC2-9EDE5D67CDC3}" type="presParOf" srcId="{56983F44-61C9-4CDC-9BDC-A16CB318A591}" destId="{F34DEA79-33D9-4708-9F30-48FDD207AA5A}" srcOrd="0" destOrd="0" presId="urn:microsoft.com/office/officeart/2008/layout/CaptionedPictures"/>
    <dgm:cxn modelId="{9FC2C798-97D6-4753-A2FE-7628DED43984}" type="presParOf" srcId="{56983F44-61C9-4CDC-9BDC-A16CB318A591}" destId="{10A3CFA5-84A3-4598-8D15-EAE219E033DE}" srcOrd="1" destOrd="0" presId="urn:microsoft.com/office/officeart/2008/layout/CaptionedPictures"/>
    <dgm:cxn modelId="{287CB0E7-1553-4CB8-9495-A3EB5DAEFEB8}" type="presParOf" srcId="{56983F44-61C9-4CDC-9BDC-A16CB318A591}" destId="{D50DA299-94D5-46B6-8332-A25082109E9A}" srcOrd="2" destOrd="0" presId="urn:microsoft.com/office/officeart/2008/layout/CaptionedPictures"/>
    <dgm:cxn modelId="{7ADD6DC0-EB67-4488-AC99-3BD1FD9CF8A0}" type="presParOf" srcId="{D50DA299-94D5-46B6-8332-A25082109E9A}" destId="{5A140C83-3116-47C6-AE67-9D5E242E85F3}" srcOrd="0" destOrd="0" presId="urn:microsoft.com/office/officeart/2008/layout/CaptionedPictures"/>
    <dgm:cxn modelId="{E07D1905-35E3-4184-B648-73B6CA3E1858}" type="presParOf" srcId="{D50DA299-94D5-46B6-8332-A25082109E9A}" destId="{B7DF9585-355C-4006-B88C-A0A63609B21A}" srcOrd="1" destOrd="0" presId="urn:microsoft.com/office/officeart/2008/layout/CaptionedPictures"/>
    <dgm:cxn modelId="{D0951BD9-BB3C-4E52-97F5-4BDA2284B8D2}" type="presParOf" srcId="{F18D831E-D823-41F5-9E95-1C4D1C4A0D6F}" destId="{1A102BA1-7E0F-428C-934C-FE47A71218F8}" srcOrd="5" destOrd="0" presId="urn:microsoft.com/office/officeart/2008/layout/CaptionedPictures"/>
    <dgm:cxn modelId="{80003849-6B11-4272-ADD9-70989F0D00AF}" type="presParOf" srcId="{F18D831E-D823-41F5-9E95-1C4D1C4A0D6F}" destId="{C2143903-9232-493C-A115-2F81631C1D63}" srcOrd="6" destOrd="0" presId="urn:microsoft.com/office/officeart/2008/layout/CaptionedPictures"/>
    <dgm:cxn modelId="{1E1C873F-D45E-442D-BD39-E4D282ABABAE}" type="presParOf" srcId="{C2143903-9232-493C-A115-2F81631C1D63}" destId="{3C75522D-CAED-4BCB-BB26-9C6A85FBCB95}" srcOrd="0" destOrd="0" presId="urn:microsoft.com/office/officeart/2008/layout/CaptionedPictures"/>
    <dgm:cxn modelId="{BBFA4275-70EC-45B8-ABDD-14A2C1738EEF}" type="presParOf" srcId="{C2143903-9232-493C-A115-2F81631C1D63}" destId="{48A6CEA0-CC73-46A8-8B8A-747A40FA3BC8}" srcOrd="1" destOrd="0" presId="urn:microsoft.com/office/officeart/2008/layout/CaptionedPictures"/>
    <dgm:cxn modelId="{262272F9-601E-4A6C-BB2F-5527C6F61E05}" type="presParOf" srcId="{C2143903-9232-493C-A115-2F81631C1D63}" destId="{C6070FA5-2F06-46D4-A93E-D5A0B88558E8}" srcOrd="2" destOrd="0" presId="urn:microsoft.com/office/officeart/2008/layout/CaptionedPictures"/>
    <dgm:cxn modelId="{6349FA37-5059-4B00-A709-2CD56E7529B4}" type="presParOf" srcId="{C6070FA5-2F06-46D4-A93E-D5A0B88558E8}" destId="{40F83DE7-C901-4AFD-B324-4F622AB082DF}" srcOrd="0" destOrd="0" presId="urn:microsoft.com/office/officeart/2008/layout/CaptionedPictures"/>
    <dgm:cxn modelId="{50A31FF9-2A2F-4160-97DB-302D2E4A47AC}" type="presParOf" srcId="{C6070FA5-2F06-46D4-A93E-D5A0B88558E8}" destId="{EAAAC4FD-5ABC-483E-96C7-F8E6729009C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81233-BCE5-4A74-A9AF-AB506BCC6BF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039BD-F43E-4341-90CD-6BCFD13ED740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64725896-F18F-4E72-9567-F7A9F4866BDC}" type="parTrans" cxnId="{D4C3652C-8B21-4213-A705-49860774F50C}">
      <dgm:prSet/>
      <dgm:spPr/>
      <dgm:t>
        <a:bodyPr/>
        <a:lstStyle/>
        <a:p>
          <a:endParaRPr lang="en-US"/>
        </a:p>
      </dgm:t>
    </dgm:pt>
    <dgm:pt modelId="{0CDB80AF-71E1-4E6B-BEB5-0E5099EC6956}" type="sibTrans" cxnId="{D4C3652C-8B21-4213-A705-49860774F50C}">
      <dgm:prSet/>
      <dgm:spPr/>
      <dgm:t>
        <a:bodyPr/>
        <a:lstStyle/>
        <a:p>
          <a:endParaRPr lang="en-US"/>
        </a:p>
      </dgm:t>
    </dgm:pt>
    <dgm:pt modelId="{6A19CC43-5205-4CCC-8513-1FC3D7BF0932}">
      <dgm:prSet phldrT="[Text]" custT="1"/>
      <dgm:spPr>
        <a:noFill/>
        <a:ln>
          <a:noFill/>
        </a:ln>
      </dgm:spPr>
      <dgm:t>
        <a:bodyPr lIns="0" tIns="0" rIns="0" bIns="0" anchor="t" anchorCtr="0"/>
        <a:lstStyle/>
        <a:p>
          <a:pPr>
            <a:lnSpc>
              <a:spcPts val="600"/>
            </a:lnSpc>
            <a:spcAft>
              <a:spcPts val="1200"/>
            </a:spcAft>
          </a:pPr>
          <a:r>
            <a:rPr lang="en-US" sz="4400" dirty="0" smtClean="0">
              <a:solidFill>
                <a:schemeClr val="accent2"/>
              </a:solidFill>
            </a:rPr>
            <a:t>______</a:t>
          </a:r>
        </a:p>
      </dgm:t>
    </dgm:pt>
    <dgm:pt modelId="{41022267-20EA-45E3-A554-A4787D47E9D4}" type="parTrans" cxnId="{CBDB3F0A-2233-4004-8C3D-69968EF2DC9C}">
      <dgm:prSet/>
      <dgm:spPr/>
      <dgm:t>
        <a:bodyPr/>
        <a:lstStyle/>
        <a:p>
          <a:endParaRPr lang="en-US"/>
        </a:p>
      </dgm:t>
    </dgm:pt>
    <dgm:pt modelId="{48BE2308-0EEA-453D-96E6-1AA3B4460F13}" type="sibTrans" cxnId="{CBDB3F0A-2233-4004-8C3D-69968EF2DC9C}">
      <dgm:prSet/>
      <dgm:spPr/>
      <dgm:t>
        <a:bodyPr/>
        <a:lstStyle/>
        <a:p>
          <a:endParaRPr lang="en-US"/>
        </a:p>
      </dgm:t>
    </dgm:pt>
    <dgm:pt modelId="{0716C637-7190-45CA-99F4-DA2C99BDBDCC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C8B10C8F-50AA-4DF3-B22C-1232B0A50B6B}" type="parTrans" cxnId="{C6CF5317-5042-4876-8508-0F195C907C54}">
      <dgm:prSet/>
      <dgm:spPr/>
      <dgm:t>
        <a:bodyPr/>
        <a:lstStyle/>
        <a:p>
          <a:endParaRPr lang="en-US"/>
        </a:p>
      </dgm:t>
    </dgm:pt>
    <dgm:pt modelId="{E23B055E-C58C-4CD7-913F-9C0015598966}" type="sibTrans" cxnId="{C6CF5317-5042-4876-8508-0F195C907C54}">
      <dgm:prSet/>
      <dgm:spPr/>
      <dgm:t>
        <a:bodyPr/>
        <a:lstStyle/>
        <a:p>
          <a:endParaRPr lang="en-US"/>
        </a:p>
      </dgm:t>
    </dgm:pt>
    <dgm:pt modelId="{CEDCF26E-F342-43F5-99B4-AF4ECABA2602}">
      <dgm:prSet phldrT="[Text]"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ts val="600"/>
            </a:lnSpc>
            <a:spcAft>
              <a:spcPts val="1200"/>
            </a:spcAft>
          </a:pPr>
          <a:r>
            <a:rPr lang="en-US" sz="4400" dirty="0" smtClean="0">
              <a:solidFill>
                <a:schemeClr val="accent2"/>
              </a:solidFill>
            </a:rPr>
            <a:t>______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6BF69AD4-4C19-4E5D-ACDC-7158B2A6531A}" type="parTrans" cxnId="{2712020D-9F4F-4DB3-A510-FB9340E4FF95}">
      <dgm:prSet/>
      <dgm:spPr/>
      <dgm:t>
        <a:bodyPr/>
        <a:lstStyle/>
        <a:p>
          <a:endParaRPr lang="en-US"/>
        </a:p>
      </dgm:t>
    </dgm:pt>
    <dgm:pt modelId="{379E637F-1CA1-4297-B25D-A024AEBB17F4}" type="sibTrans" cxnId="{2712020D-9F4F-4DB3-A510-FB9340E4FF95}">
      <dgm:prSet/>
      <dgm:spPr/>
      <dgm:t>
        <a:bodyPr/>
        <a:lstStyle/>
        <a:p>
          <a:endParaRPr lang="en-US"/>
        </a:p>
      </dgm:t>
    </dgm:pt>
    <dgm:pt modelId="{BCE00ECF-0783-41D2-9750-347B0A87A1E2}">
      <dgm:prSet phldrT="[Text]"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0CA3ABB4-9CA1-4396-9040-F04F98B6335D}" type="parTrans" cxnId="{5B17953B-715F-4F0C-A2AF-4E42B396572D}">
      <dgm:prSet/>
      <dgm:spPr/>
      <dgm:t>
        <a:bodyPr/>
        <a:lstStyle/>
        <a:p>
          <a:endParaRPr lang="en-US"/>
        </a:p>
      </dgm:t>
    </dgm:pt>
    <dgm:pt modelId="{BFA2E40C-5F9E-4082-B6C2-F54B6DAD8E1A}" type="sibTrans" cxnId="{5B17953B-715F-4F0C-A2AF-4E42B396572D}">
      <dgm:prSet/>
      <dgm:spPr/>
      <dgm:t>
        <a:bodyPr/>
        <a:lstStyle/>
        <a:p>
          <a:endParaRPr lang="en-US"/>
        </a:p>
      </dgm:t>
    </dgm:pt>
    <dgm:pt modelId="{486A1425-F119-4535-9542-75A9ACAD6706}">
      <dgm:prSet phldrT="[Text]"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ts val="600"/>
            </a:lnSpc>
            <a:spcAft>
              <a:spcPts val="1200"/>
            </a:spcAft>
          </a:pPr>
          <a:r>
            <a:rPr lang="en-US" sz="4400" b="0" dirty="0" smtClean="0">
              <a:solidFill>
                <a:schemeClr val="accent2"/>
              </a:solidFill>
            </a:rPr>
            <a:t>______</a:t>
          </a:r>
          <a:endParaRPr lang="en-US" sz="4400" b="0" dirty="0"/>
        </a:p>
      </dgm:t>
    </dgm:pt>
    <dgm:pt modelId="{CEA4E9F8-BE5E-4F53-BFBF-70E6DFEFAC07}" type="parTrans" cxnId="{109916E1-8440-4630-AD96-CDB20BC7BC67}">
      <dgm:prSet/>
      <dgm:spPr/>
      <dgm:t>
        <a:bodyPr/>
        <a:lstStyle/>
        <a:p>
          <a:endParaRPr lang="en-US"/>
        </a:p>
      </dgm:t>
    </dgm:pt>
    <dgm:pt modelId="{041B3939-F831-4D6E-B876-8F9667FE1298}" type="sibTrans" cxnId="{109916E1-8440-4630-AD96-CDB20BC7BC67}">
      <dgm:prSet/>
      <dgm:spPr/>
      <dgm:t>
        <a:bodyPr/>
        <a:lstStyle/>
        <a:p>
          <a:endParaRPr lang="en-US"/>
        </a:p>
      </dgm:t>
    </dgm:pt>
    <dgm:pt modelId="{FB4A1BFC-F0C8-4169-ADC7-651725878401}">
      <dgm:prSet custT="1"/>
      <dgm:spPr/>
      <dgm:t>
        <a:bodyPr/>
        <a:lstStyle/>
        <a:p>
          <a:endParaRPr lang="en-US" sz="2400" b="1" dirty="0">
            <a:solidFill>
              <a:schemeClr val="tx1"/>
            </a:solidFill>
          </a:endParaRPr>
        </a:p>
      </dgm:t>
    </dgm:pt>
    <dgm:pt modelId="{118B4DA3-9E01-49A5-AA44-0FDFC4915BBA}" type="parTrans" cxnId="{F20B4E01-85D9-45DE-8496-98A4BA47B763}">
      <dgm:prSet/>
      <dgm:spPr/>
      <dgm:t>
        <a:bodyPr/>
        <a:lstStyle/>
        <a:p>
          <a:endParaRPr lang="en-US"/>
        </a:p>
      </dgm:t>
    </dgm:pt>
    <dgm:pt modelId="{C4F45110-A009-4497-9EF6-03ED143ABC8C}" type="sibTrans" cxnId="{F20B4E01-85D9-45DE-8496-98A4BA47B763}">
      <dgm:prSet/>
      <dgm:spPr/>
      <dgm:t>
        <a:bodyPr/>
        <a:lstStyle/>
        <a:p>
          <a:endParaRPr lang="en-US"/>
        </a:p>
      </dgm:t>
    </dgm:pt>
    <dgm:pt modelId="{4387197C-22F3-448F-8A00-2E51B262A73D}">
      <dgm:prSet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ts val="600"/>
            </a:lnSpc>
            <a:spcAft>
              <a:spcPts val="1200"/>
            </a:spcAft>
          </a:pPr>
          <a:r>
            <a:rPr lang="en-US" sz="4400" dirty="0" smtClean="0">
              <a:solidFill>
                <a:schemeClr val="accent2"/>
              </a:solidFill>
            </a:rPr>
            <a:t>______</a:t>
          </a:r>
          <a:endParaRPr lang="en-US" sz="4400" dirty="0"/>
        </a:p>
      </dgm:t>
    </dgm:pt>
    <dgm:pt modelId="{C48BB0EC-56E8-4F6D-86BB-13BA970006C2}" type="parTrans" cxnId="{6B3539B6-DC2E-42A1-9C64-47546A69F332}">
      <dgm:prSet/>
      <dgm:spPr/>
      <dgm:t>
        <a:bodyPr/>
        <a:lstStyle/>
        <a:p>
          <a:endParaRPr lang="en-US"/>
        </a:p>
      </dgm:t>
    </dgm:pt>
    <dgm:pt modelId="{CF7B44C8-8F43-458C-BD34-8ED5A371DB10}" type="sibTrans" cxnId="{6B3539B6-DC2E-42A1-9C64-47546A69F332}">
      <dgm:prSet/>
      <dgm:spPr/>
      <dgm:t>
        <a:bodyPr/>
        <a:lstStyle/>
        <a:p>
          <a:endParaRPr lang="en-US"/>
        </a:p>
      </dgm:t>
    </dgm:pt>
    <dgm:pt modelId="{79B7816B-58AA-4267-8272-AB00BF595C35}">
      <dgm:prSet custT="1"/>
      <dgm:spPr>
        <a:noFill/>
        <a:ln>
          <a:noFill/>
        </a:ln>
      </dgm:spPr>
      <dgm:t>
        <a:bodyPr lIns="0" tIns="0" rIns="0" bIns="0" anchor="t" anchorCtr="0"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B53088FD-AB93-4336-B99D-A2E8E6E32FFC}" type="parTrans" cxnId="{6D32691B-0938-487B-B750-9988DFD042ED}">
      <dgm:prSet/>
      <dgm:spPr/>
      <dgm:t>
        <a:bodyPr/>
        <a:lstStyle/>
        <a:p>
          <a:endParaRPr lang="en-US"/>
        </a:p>
      </dgm:t>
    </dgm:pt>
    <dgm:pt modelId="{EB861BF1-B8D8-45EC-BC2C-C425B8996A8E}" type="sibTrans" cxnId="{6D32691B-0938-487B-B750-9988DFD042ED}">
      <dgm:prSet/>
      <dgm:spPr/>
      <dgm:t>
        <a:bodyPr/>
        <a:lstStyle/>
        <a:p>
          <a:endParaRPr lang="en-US"/>
        </a:p>
      </dgm:t>
    </dgm:pt>
    <dgm:pt modelId="{F18D831E-D823-41F5-9E95-1C4D1C4A0D6F}" type="pres">
      <dgm:prSet presAssocID="{28E81233-BCE5-4A74-A9AF-AB506BCC6BF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91A660EB-EE53-49DC-9554-D4D76329DFFC}" type="pres">
      <dgm:prSet presAssocID="{D5D039BD-F43E-4341-90CD-6BCFD13ED740}" presName="composite" presStyleCnt="0">
        <dgm:presLayoutVars>
          <dgm:chMax val="1"/>
          <dgm:chPref val="1"/>
        </dgm:presLayoutVars>
      </dgm:prSet>
      <dgm:spPr/>
    </dgm:pt>
    <dgm:pt modelId="{3987F0B4-A46A-43D6-8ECA-180903BAE0E4}" type="pres">
      <dgm:prSet presAssocID="{D5D039BD-F43E-4341-90CD-6BCFD13ED740}" presName="Accent" presStyleLbl="trAlignAcc1" presStyleIdx="0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46638E4E-FD0A-4C59-BEF8-BD1BE0FFC5C1}" type="pres">
      <dgm:prSet presAssocID="{D5D039BD-F43E-4341-90CD-6BCFD13ED740}" presName="Image" presStyleLbl="alignImgPlace1" presStyleIdx="0" presStyleCnt="4" custScaleX="95441" custScaleY="112327" custLinFactNeighborX="314" custLinFactNeighborY="-21713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657C153E-E266-4BBA-AE53-8D0ED1649128}" type="pres">
      <dgm:prSet presAssocID="{D5D039BD-F43E-4341-90CD-6BCFD13ED740}" presName="ChildComposite" presStyleCnt="0"/>
      <dgm:spPr/>
    </dgm:pt>
    <dgm:pt modelId="{593BBA39-A6B7-47C8-AE60-95D2141F5D0D}" type="pres">
      <dgm:prSet presAssocID="{D5D039BD-F43E-4341-90CD-6BCFD13ED740}" presName="Child" presStyleLbl="node1" presStyleIdx="0" presStyleCnt="4" custScaleY="299971" custLinFactY="228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FB33A-A95F-48B4-AF43-2DD7858B3D98}" type="pres">
      <dgm:prSet presAssocID="{D5D039BD-F43E-4341-90CD-6BCFD13ED740}" presName="Parent" presStyleLbl="revTx" presStyleIdx="0" presStyleCnt="4" custScaleX="94260" custScaleY="268705" custLinFactNeighborX="682" custLinFactNeighborY="3130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1E97-304D-41AB-8FCE-0AE938927CC1}" type="pres">
      <dgm:prSet presAssocID="{0CDB80AF-71E1-4E6B-BEB5-0E5099EC6956}" presName="sibTrans" presStyleCnt="0"/>
      <dgm:spPr/>
    </dgm:pt>
    <dgm:pt modelId="{D299FFFB-23C3-4F7A-BC6D-A41F0EE9B26F}" type="pres">
      <dgm:prSet presAssocID="{0716C637-7190-45CA-99F4-DA2C99BDBDCC}" presName="composite" presStyleCnt="0">
        <dgm:presLayoutVars>
          <dgm:chMax val="1"/>
          <dgm:chPref val="1"/>
        </dgm:presLayoutVars>
      </dgm:prSet>
      <dgm:spPr/>
    </dgm:pt>
    <dgm:pt modelId="{C4712042-EE30-46AF-AE94-3F7C992A7B5B}" type="pres">
      <dgm:prSet presAssocID="{0716C637-7190-45CA-99F4-DA2C99BDBDCC}" presName="Accent" presStyleLbl="trAlignAcc1" presStyleIdx="1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397C8B2E-0269-4CC0-AF36-D551D5FC3BCE}" type="pres">
      <dgm:prSet presAssocID="{0716C637-7190-45CA-99F4-DA2C99BDBDCC}" presName="Image" presStyleLbl="alignImgPlace1" presStyleIdx="1" presStyleCnt="4" custScaleX="95441" custScaleY="112327" custLinFactNeighborY="-22083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33B6FD7D-4580-4A8F-9512-94D6A472D9E6}" type="pres">
      <dgm:prSet presAssocID="{0716C637-7190-45CA-99F4-DA2C99BDBDCC}" presName="ChildComposite" presStyleCnt="0"/>
      <dgm:spPr/>
    </dgm:pt>
    <dgm:pt modelId="{97D08292-C2BE-4523-8398-D68F97B8FC49}" type="pres">
      <dgm:prSet presAssocID="{0716C637-7190-45CA-99F4-DA2C99BDBDCC}" presName="Child" presStyleLbl="node1" presStyleIdx="1" presStyleCnt="4" custScaleY="300296" custLinFactY="232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E7959-5389-4AAE-9C32-E6F1F812731C}" type="pres">
      <dgm:prSet presAssocID="{0716C637-7190-45CA-99F4-DA2C99BDBDCC}" presName="Parent" presStyleLbl="revTx" presStyleIdx="1" presStyleCnt="4" custScaleY="2692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03A4E-3A85-4C73-9F7B-3680565A4255}" type="pres">
      <dgm:prSet presAssocID="{E23B055E-C58C-4CD7-913F-9C0015598966}" presName="sibTrans" presStyleCnt="0"/>
      <dgm:spPr/>
    </dgm:pt>
    <dgm:pt modelId="{56983F44-61C9-4CDC-9BDC-A16CB318A591}" type="pres">
      <dgm:prSet presAssocID="{BCE00ECF-0783-41D2-9750-347B0A87A1E2}" presName="composite" presStyleCnt="0">
        <dgm:presLayoutVars>
          <dgm:chMax val="1"/>
          <dgm:chPref val="1"/>
        </dgm:presLayoutVars>
      </dgm:prSet>
      <dgm:spPr/>
    </dgm:pt>
    <dgm:pt modelId="{F34DEA79-33D9-4708-9F30-48FDD207AA5A}" type="pres">
      <dgm:prSet presAssocID="{BCE00ECF-0783-41D2-9750-347B0A87A1E2}" presName="Accent" presStyleLbl="trAlignAcc1" presStyleIdx="2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10A3CFA5-84A3-4598-8D15-EAE219E033DE}" type="pres">
      <dgm:prSet presAssocID="{BCE00ECF-0783-41D2-9750-347B0A87A1E2}" presName="Image" presStyleLbl="alignImgPlace1" presStyleIdx="2" presStyleCnt="4" custScaleX="95441" custScaleY="112327" custLinFactNeighborY="-22083">
        <dgm:presLayoutVars>
          <dgm:chMax val="0"/>
          <dgm:chPref val="0"/>
        </dgm:presLayoutVars>
      </dgm:prSet>
      <dgm:spPr>
        <a:prstGeom prst="ellipse">
          <a:avLst/>
        </a:prstGeom>
      </dgm:spPr>
    </dgm:pt>
    <dgm:pt modelId="{D50DA299-94D5-46B6-8332-A25082109E9A}" type="pres">
      <dgm:prSet presAssocID="{BCE00ECF-0783-41D2-9750-347B0A87A1E2}" presName="ChildComposite" presStyleCnt="0"/>
      <dgm:spPr/>
    </dgm:pt>
    <dgm:pt modelId="{5A140C83-3116-47C6-AE67-9D5E242E85F3}" type="pres">
      <dgm:prSet presAssocID="{BCE00ECF-0783-41D2-9750-347B0A87A1E2}" presName="Child" presStyleLbl="node1" presStyleIdx="2" presStyleCnt="4" custScaleY="300296" custLinFactY="232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F9585-355C-4006-B88C-A0A63609B21A}" type="pres">
      <dgm:prSet presAssocID="{BCE00ECF-0783-41D2-9750-347B0A87A1E2}" presName="Parent" presStyleLbl="revTx" presStyleIdx="2" presStyleCnt="4" custScaleY="269204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02BA1-7E0F-428C-934C-FE47A71218F8}" type="pres">
      <dgm:prSet presAssocID="{BFA2E40C-5F9E-4082-B6C2-F54B6DAD8E1A}" presName="sibTrans" presStyleCnt="0"/>
      <dgm:spPr/>
    </dgm:pt>
    <dgm:pt modelId="{C2143903-9232-493C-A115-2F81631C1D63}" type="pres">
      <dgm:prSet presAssocID="{FB4A1BFC-F0C8-4169-ADC7-651725878401}" presName="composite" presStyleCnt="0">
        <dgm:presLayoutVars>
          <dgm:chMax val="1"/>
          <dgm:chPref val="1"/>
        </dgm:presLayoutVars>
      </dgm:prSet>
      <dgm:spPr/>
    </dgm:pt>
    <dgm:pt modelId="{3C75522D-CAED-4BCB-BB26-9C6A85FBCB95}" type="pres">
      <dgm:prSet presAssocID="{FB4A1BFC-F0C8-4169-ADC7-651725878401}" presName="Accent" presStyleLbl="trAlignAcc1" presStyleIdx="3" presStyleCnt="4">
        <dgm:presLayoutVars>
          <dgm:chMax val="0"/>
          <dgm:chPref val="0"/>
        </dgm:presLayoutVars>
      </dgm:prSet>
      <dgm:spPr>
        <a:noFill/>
        <a:ln>
          <a:noFill/>
        </a:ln>
      </dgm:spPr>
    </dgm:pt>
    <dgm:pt modelId="{48A6CEA0-CC73-46A8-8B8A-747A40FA3BC8}" type="pres">
      <dgm:prSet presAssocID="{FB4A1BFC-F0C8-4169-ADC7-651725878401}" presName="Image" presStyleLbl="alignImgPlace1" presStyleIdx="3" presStyleCnt="4" custScaleX="95441" custScaleY="112327" custLinFactNeighborY="-22083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6070FA5-2F06-46D4-A93E-D5A0B88558E8}" type="pres">
      <dgm:prSet presAssocID="{FB4A1BFC-F0C8-4169-ADC7-651725878401}" presName="ChildComposite" presStyleCnt="0"/>
      <dgm:spPr/>
    </dgm:pt>
    <dgm:pt modelId="{40F83DE7-C901-4AFD-B324-4F622AB082DF}" type="pres">
      <dgm:prSet presAssocID="{FB4A1BFC-F0C8-4169-ADC7-651725878401}" presName="Child" presStyleLbl="node1" presStyleIdx="3" presStyleCnt="4" custScaleY="300296" custLinFactY="23242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AC4FD-5ABC-483E-96C7-F8E6729009CC}" type="pres">
      <dgm:prSet presAssocID="{FB4A1BFC-F0C8-4169-ADC7-651725878401}" presName="Parent" presStyleLbl="revTx" presStyleIdx="3" presStyleCnt="4" custScaleY="269204" custLinFactNeighborY="10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2020D-9F4F-4DB3-A510-FB9340E4FF95}" srcId="{0716C637-7190-45CA-99F4-DA2C99BDBDCC}" destId="{CEDCF26E-F342-43F5-99B4-AF4ECABA2602}" srcOrd="0" destOrd="0" parTransId="{6BF69AD4-4C19-4E5D-ACDC-7158B2A6531A}" sibTransId="{379E637F-1CA1-4297-B25D-A024AEBB17F4}"/>
    <dgm:cxn modelId="{109916E1-8440-4630-AD96-CDB20BC7BC67}" srcId="{BCE00ECF-0783-41D2-9750-347B0A87A1E2}" destId="{486A1425-F119-4535-9542-75A9ACAD6706}" srcOrd="0" destOrd="0" parTransId="{CEA4E9F8-BE5E-4F53-BFBF-70E6DFEFAC07}" sibTransId="{041B3939-F831-4D6E-B876-8F9667FE1298}"/>
    <dgm:cxn modelId="{C6CF5317-5042-4876-8508-0F195C907C54}" srcId="{28E81233-BCE5-4A74-A9AF-AB506BCC6BFB}" destId="{0716C637-7190-45CA-99F4-DA2C99BDBDCC}" srcOrd="1" destOrd="0" parTransId="{C8B10C8F-50AA-4DF3-B22C-1232B0A50B6B}" sibTransId="{E23B055E-C58C-4CD7-913F-9C0015598966}"/>
    <dgm:cxn modelId="{68B070CB-269C-4BCA-B594-720594B0A5EE}" type="presOf" srcId="{0716C637-7190-45CA-99F4-DA2C99BDBDCC}" destId="{D50E7959-5389-4AAE-9C32-E6F1F812731C}" srcOrd="0" destOrd="0" presId="urn:microsoft.com/office/officeart/2008/layout/CaptionedPictures"/>
    <dgm:cxn modelId="{6D32691B-0938-487B-B750-9988DFD042ED}" srcId="{FB4A1BFC-F0C8-4169-ADC7-651725878401}" destId="{79B7816B-58AA-4267-8272-AB00BF595C35}" srcOrd="1" destOrd="0" parTransId="{B53088FD-AB93-4336-B99D-A2E8E6E32FFC}" sibTransId="{EB861BF1-B8D8-45EC-BC2C-C425B8996A8E}"/>
    <dgm:cxn modelId="{D4C3652C-8B21-4213-A705-49860774F50C}" srcId="{28E81233-BCE5-4A74-A9AF-AB506BCC6BFB}" destId="{D5D039BD-F43E-4341-90CD-6BCFD13ED740}" srcOrd="0" destOrd="0" parTransId="{64725896-F18F-4E72-9567-F7A9F4866BDC}" sibTransId="{0CDB80AF-71E1-4E6B-BEB5-0E5099EC6956}"/>
    <dgm:cxn modelId="{04F88D99-06F9-4407-BA9F-C43C3FB279CA}" type="presOf" srcId="{D5D039BD-F43E-4341-90CD-6BCFD13ED740}" destId="{39EFB33A-A95F-48B4-AF43-2DD7858B3D98}" srcOrd="0" destOrd="0" presId="urn:microsoft.com/office/officeart/2008/layout/CaptionedPictures"/>
    <dgm:cxn modelId="{1FA7F2F1-62A5-4B83-A859-44B781D0D0B8}" type="presOf" srcId="{6A19CC43-5205-4CCC-8513-1FC3D7BF0932}" destId="{593BBA39-A6B7-47C8-AE60-95D2141F5D0D}" srcOrd="0" destOrd="0" presId="urn:microsoft.com/office/officeart/2008/layout/CaptionedPictures"/>
    <dgm:cxn modelId="{5B17953B-715F-4F0C-A2AF-4E42B396572D}" srcId="{28E81233-BCE5-4A74-A9AF-AB506BCC6BFB}" destId="{BCE00ECF-0783-41D2-9750-347B0A87A1E2}" srcOrd="2" destOrd="0" parTransId="{0CA3ABB4-9CA1-4396-9040-F04F98B6335D}" sibTransId="{BFA2E40C-5F9E-4082-B6C2-F54B6DAD8E1A}"/>
    <dgm:cxn modelId="{CBDB3F0A-2233-4004-8C3D-69968EF2DC9C}" srcId="{D5D039BD-F43E-4341-90CD-6BCFD13ED740}" destId="{6A19CC43-5205-4CCC-8513-1FC3D7BF0932}" srcOrd="0" destOrd="0" parTransId="{41022267-20EA-45E3-A554-A4787D47E9D4}" sibTransId="{48BE2308-0EEA-453D-96E6-1AA3B4460F13}"/>
    <dgm:cxn modelId="{F20B4E01-85D9-45DE-8496-98A4BA47B763}" srcId="{28E81233-BCE5-4A74-A9AF-AB506BCC6BFB}" destId="{FB4A1BFC-F0C8-4169-ADC7-651725878401}" srcOrd="3" destOrd="0" parTransId="{118B4DA3-9E01-49A5-AA44-0FDFC4915BBA}" sibTransId="{C4F45110-A009-4497-9EF6-03ED143ABC8C}"/>
    <dgm:cxn modelId="{16BDA9E1-50C4-4C40-8A1E-175D57580C28}" type="presOf" srcId="{486A1425-F119-4535-9542-75A9ACAD6706}" destId="{5A140C83-3116-47C6-AE67-9D5E242E85F3}" srcOrd="0" destOrd="0" presId="urn:microsoft.com/office/officeart/2008/layout/CaptionedPictures"/>
    <dgm:cxn modelId="{7A1BD729-F8DB-49CA-8D4C-B579FFD95543}" type="presOf" srcId="{28E81233-BCE5-4A74-A9AF-AB506BCC6BFB}" destId="{F18D831E-D823-41F5-9E95-1C4D1C4A0D6F}" srcOrd="0" destOrd="0" presId="urn:microsoft.com/office/officeart/2008/layout/CaptionedPictures"/>
    <dgm:cxn modelId="{DCBBD4C0-C15B-4100-BDBE-086DA28259EC}" type="presOf" srcId="{79B7816B-58AA-4267-8272-AB00BF595C35}" destId="{40F83DE7-C901-4AFD-B324-4F622AB082DF}" srcOrd="0" destOrd="1" presId="urn:microsoft.com/office/officeart/2008/layout/CaptionedPictures"/>
    <dgm:cxn modelId="{6B3539B6-DC2E-42A1-9C64-47546A69F332}" srcId="{FB4A1BFC-F0C8-4169-ADC7-651725878401}" destId="{4387197C-22F3-448F-8A00-2E51B262A73D}" srcOrd="0" destOrd="0" parTransId="{C48BB0EC-56E8-4F6D-86BB-13BA970006C2}" sibTransId="{CF7B44C8-8F43-458C-BD34-8ED5A371DB10}"/>
    <dgm:cxn modelId="{BE795047-2F00-4A18-BAB4-6EE441A70598}" type="presOf" srcId="{4387197C-22F3-448F-8A00-2E51B262A73D}" destId="{40F83DE7-C901-4AFD-B324-4F622AB082DF}" srcOrd="0" destOrd="0" presId="urn:microsoft.com/office/officeart/2008/layout/CaptionedPictures"/>
    <dgm:cxn modelId="{6A8D102E-1C81-4F70-AFC5-3990A32E452E}" type="presOf" srcId="{BCE00ECF-0783-41D2-9750-347B0A87A1E2}" destId="{B7DF9585-355C-4006-B88C-A0A63609B21A}" srcOrd="0" destOrd="0" presId="urn:microsoft.com/office/officeart/2008/layout/CaptionedPictures"/>
    <dgm:cxn modelId="{75FC83A6-E1D0-4A93-936D-3E3E2C495B1E}" type="presOf" srcId="{FB4A1BFC-F0C8-4169-ADC7-651725878401}" destId="{EAAAC4FD-5ABC-483E-96C7-F8E6729009CC}" srcOrd="0" destOrd="0" presId="urn:microsoft.com/office/officeart/2008/layout/CaptionedPictures"/>
    <dgm:cxn modelId="{E495E14F-05D5-4381-9B9F-DDE1938B4B26}" type="presOf" srcId="{CEDCF26E-F342-43F5-99B4-AF4ECABA2602}" destId="{97D08292-C2BE-4523-8398-D68F97B8FC49}" srcOrd="0" destOrd="0" presId="urn:microsoft.com/office/officeart/2008/layout/CaptionedPictures"/>
    <dgm:cxn modelId="{7CC84B8E-D885-4147-90EF-ACF5275698F8}" type="presParOf" srcId="{F18D831E-D823-41F5-9E95-1C4D1C4A0D6F}" destId="{91A660EB-EE53-49DC-9554-D4D76329DFFC}" srcOrd="0" destOrd="0" presId="urn:microsoft.com/office/officeart/2008/layout/CaptionedPictures"/>
    <dgm:cxn modelId="{2E9AEA9F-15A0-46A2-8C39-A740FCC8BB2C}" type="presParOf" srcId="{91A660EB-EE53-49DC-9554-D4D76329DFFC}" destId="{3987F0B4-A46A-43D6-8ECA-180903BAE0E4}" srcOrd="0" destOrd="0" presId="urn:microsoft.com/office/officeart/2008/layout/CaptionedPictures"/>
    <dgm:cxn modelId="{4BA37EB2-450F-433B-A4B7-C6FA095A656F}" type="presParOf" srcId="{91A660EB-EE53-49DC-9554-D4D76329DFFC}" destId="{46638E4E-FD0A-4C59-BEF8-BD1BE0FFC5C1}" srcOrd="1" destOrd="0" presId="urn:microsoft.com/office/officeart/2008/layout/CaptionedPictures"/>
    <dgm:cxn modelId="{F32CB625-47F3-44AF-9C65-0C809B458D1E}" type="presParOf" srcId="{91A660EB-EE53-49DC-9554-D4D76329DFFC}" destId="{657C153E-E266-4BBA-AE53-8D0ED1649128}" srcOrd="2" destOrd="0" presId="urn:microsoft.com/office/officeart/2008/layout/CaptionedPictures"/>
    <dgm:cxn modelId="{5A488CEB-7102-4C13-85F3-6FF54C601F63}" type="presParOf" srcId="{657C153E-E266-4BBA-AE53-8D0ED1649128}" destId="{593BBA39-A6B7-47C8-AE60-95D2141F5D0D}" srcOrd="0" destOrd="0" presId="urn:microsoft.com/office/officeart/2008/layout/CaptionedPictures"/>
    <dgm:cxn modelId="{CA821E06-5A54-4AD2-ACAC-FA71081EE4BE}" type="presParOf" srcId="{657C153E-E266-4BBA-AE53-8D0ED1649128}" destId="{39EFB33A-A95F-48B4-AF43-2DD7858B3D98}" srcOrd="1" destOrd="0" presId="urn:microsoft.com/office/officeart/2008/layout/CaptionedPictures"/>
    <dgm:cxn modelId="{D48CDB1B-05D9-44D9-B095-0D7D08C0B3AD}" type="presParOf" srcId="{F18D831E-D823-41F5-9E95-1C4D1C4A0D6F}" destId="{55C71E97-304D-41AB-8FCE-0AE938927CC1}" srcOrd="1" destOrd="0" presId="urn:microsoft.com/office/officeart/2008/layout/CaptionedPictures"/>
    <dgm:cxn modelId="{BBE8417D-1ECB-447D-B989-491B726DA2D0}" type="presParOf" srcId="{F18D831E-D823-41F5-9E95-1C4D1C4A0D6F}" destId="{D299FFFB-23C3-4F7A-BC6D-A41F0EE9B26F}" srcOrd="2" destOrd="0" presId="urn:microsoft.com/office/officeart/2008/layout/CaptionedPictures"/>
    <dgm:cxn modelId="{AFB056A2-E448-40DD-A428-ECBBE6992095}" type="presParOf" srcId="{D299FFFB-23C3-4F7A-BC6D-A41F0EE9B26F}" destId="{C4712042-EE30-46AF-AE94-3F7C992A7B5B}" srcOrd="0" destOrd="0" presId="urn:microsoft.com/office/officeart/2008/layout/CaptionedPictures"/>
    <dgm:cxn modelId="{6F519CCC-57A6-4531-8D2A-D63329486AD6}" type="presParOf" srcId="{D299FFFB-23C3-4F7A-BC6D-A41F0EE9B26F}" destId="{397C8B2E-0269-4CC0-AF36-D551D5FC3BCE}" srcOrd="1" destOrd="0" presId="urn:microsoft.com/office/officeart/2008/layout/CaptionedPictures"/>
    <dgm:cxn modelId="{C595341C-9F37-4AC8-8F7B-C26DAD7CAC8B}" type="presParOf" srcId="{D299FFFB-23C3-4F7A-BC6D-A41F0EE9B26F}" destId="{33B6FD7D-4580-4A8F-9512-94D6A472D9E6}" srcOrd="2" destOrd="0" presId="urn:microsoft.com/office/officeart/2008/layout/CaptionedPictures"/>
    <dgm:cxn modelId="{3AC29292-4074-4E8C-ACE2-ADE4C1DA9EB7}" type="presParOf" srcId="{33B6FD7D-4580-4A8F-9512-94D6A472D9E6}" destId="{97D08292-C2BE-4523-8398-D68F97B8FC49}" srcOrd="0" destOrd="0" presId="urn:microsoft.com/office/officeart/2008/layout/CaptionedPictures"/>
    <dgm:cxn modelId="{C6523E02-6776-409D-8F9B-769659009D9D}" type="presParOf" srcId="{33B6FD7D-4580-4A8F-9512-94D6A472D9E6}" destId="{D50E7959-5389-4AAE-9C32-E6F1F812731C}" srcOrd="1" destOrd="0" presId="urn:microsoft.com/office/officeart/2008/layout/CaptionedPictures"/>
    <dgm:cxn modelId="{38AA3C6B-81A4-476A-A6E4-13CB343B89DC}" type="presParOf" srcId="{F18D831E-D823-41F5-9E95-1C4D1C4A0D6F}" destId="{05903A4E-3A85-4C73-9F7B-3680565A4255}" srcOrd="3" destOrd="0" presId="urn:microsoft.com/office/officeart/2008/layout/CaptionedPictures"/>
    <dgm:cxn modelId="{DA751435-F329-465E-A28A-2F0A821B0172}" type="presParOf" srcId="{F18D831E-D823-41F5-9E95-1C4D1C4A0D6F}" destId="{56983F44-61C9-4CDC-9BDC-A16CB318A591}" srcOrd="4" destOrd="0" presId="urn:microsoft.com/office/officeart/2008/layout/CaptionedPictures"/>
    <dgm:cxn modelId="{731D1C1B-5B5C-4AE4-AAC2-9EDE5D67CDC3}" type="presParOf" srcId="{56983F44-61C9-4CDC-9BDC-A16CB318A591}" destId="{F34DEA79-33D9-4708-9F30-48FDD207AA5A}" srcOrd="0" destOrd="0" presId="urn:microsoft.com/office/officeart/2008/layout/CaptionedPictures"/>
    <dgm:cxn modelId="{9FC2C798-97D6-4753-A2FE-7628DED43984}" type="presParOf" srcId="{56983F44-61C9-4CDC-9BDC-A16CB318A591}" destId="{10A3CFA5-84A3-4598-8D15-EAE219E033DE}" srcOrd="1" destOrd="0" presId="urn:microsoft.com/office/officeart/2008/layout/CaptionedPictures"/>
    <dgm:cxn modelId="{287CB0E7-1553-4CB8-9495-A3EB5DAEFEB8}" type="presParOf" srcId="{56983F44-61C9-4CDC-9BDC-A16CB318A591}" destId="{D50DA299-94D5-46B6-8332-A25082109E9A}" srcOrd="2" destOrd="0" presId="urn:microsoft.com/office/officeart/2008/layout/CaptionedPictures"/>
    <dgm:cxn modelId="{7ADD6DC0-EB67-4488-AC99-3BD1FD9CF8A0}" type="presParOf" srcId="{D50DA299-94D5-46B6-8332-A25082109E9A}" destId="{5A140C83-3116-47C6-AE67-9D5E242E85F3}" srcOrd="0" destOrd="0" presId="urn:microsoft.com/office/officeart/2008/layout/CaptionedPictures"/>
    <dgm:cxn modelId="{E07D1905-35E3-4184-B648-73B6CA3E1858}" type="presParOf" srcId="{D50DA299-94D5-46B6-8332-A25082109E9A}" destId="{B7DF9585-355C-4006-B88C-A0A63609B21A}" srcOrd="1" destOrd="0" presId="urn:microsoft.com/office/officeart/2008/layout/CaptionedPictures"/>
    <dgm:cxn modelId="{D0951BD9-BB3C-4E52-97F5-4BDA2284B8D2}" type="presParOf" srcId="{F18D831E-D823-41F5-9E95-1C4D1C4A0D6F}" destId="{1A102BA1-7E0F-428C-934C-FE47A71218F8}" srcOrd="5" destOrd="0" presId="urn:microsoft.com/office/officeart/2008/layout/CaptionedPictures"/>
    <dgm:cxn modelId="{80003849-6B11-4272-ADD9-70989F0D00AF}" type="presParOf" srcId="{F18D831E-D823-41F5-9E95-1C4D1C4A0D6F}" destId="{C2143903-9232-493C-A115-2F81631C1D63}" srcOrd="6" destOrd="0" presId="urn:microsoft.com/office/officeart/2008/layout/CaptionedPictures"/>
    <dgm:cxn modelId="{1E1C873F-D45E-442D-BD39-E4D282ABABAE}" type="presParOf" srcId="{C2143903-9232-493C-A115-2F81631C1D63}" destId="{3C75522D-CAED-4BCB-BB26-9C6A85FBCB95}" srcOrd="0" destOrd="0" presId="urn:microsoft.com/office/officeart/2008/layout/CaptionedPictures"/>
    <dgm:cxn modelId="{BBFA4275-70EC-45B8-ABDD-14A2C1738EEF}" type="presParOf" srcId="{C2143903-9232-493C-A115-2F81631C1D63}" destId="{48A6CEA0-CC73-46A8-8B8A-747A40FA3BC8}" srcOrd="1" destOrd="0" presId="urn:microsoft.com/office/officeart/2008/layout/CaptionedPictures"/>
    <dgm:cxn modelId="{262272F9-601E-4A6C-BB2F-5527C6F61E05}" type="presParOf" srcId="{C2143903-9232-493C-A115-2F81631C1D63}" destId="{C6070FA5-2F06-46D4-A93E-D5A0B88558E8}" srcOrd="2" destOrd="0" presId="urn:microsoft.com/office/officeart/2008/layout/CaptionedPictures"/>
    <dgm:cxn modelId="{6349FA37-5059-4B00-A709-2CD56E7529B4}" type="presParOf" srcId="{C6070FA5-2F06-46D4-A93E-D5A0B88558E8}" destId="{40F83DE7-C901-4AFD-B324-4F622AB082DF}" srcOrd="0" destOrd="0" presId="urn:microsoft.com/office/officeart/2008/layout/CaptionedPictures"/>
    <dgm:cxn modelId="{50A31FF9-2A2F-4160-97DB-302D2E4A47AC}" type="presParOf" srcId="{C6070FA5-2F06-46D4-A93E-D5A0B88558E8}" destId="{EAAAC4FD-5ABC-483E-96C7-F8E6729009CC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7F0B4-A46A-43D6-8ECA-180903BAE0E4}">
      <dsp:nvSpPr>
        <dsp:cNvPr id="0" name=""/>
        <dsp:cNvSpPr/>
      </dsp:nvSpPr>
      <dsp:spPr>
        <a:xfrm>
          <a:off x="6442" y="741656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38E4E-FD0A-4C59-BEF8-BD1BE0FFC5C1}">
      <dsp:nvSpPr>
        <dsp:cNvPr id="0" name=""/>
        <dsp:cNvSpPr/>
      </dsp:nvSpPr>
      <dsp:spPr>
        <a:xfrm>
          <a:off x="169477" y="372391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BA39-A6B7-47C8-AE60-95D2141F5D0D}">
      <dsp:nvSpPr>
        <dsp:cNvPr id="0" name=""/>
        <dsp:cNvSpPr/>
      </dsp:nvSpPr>
      <dsp:spPr>
        <a:xfrm>
          <a:off x="117590" y="2797199"/>
          <a:ext cx="2000658" cy="13335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kern="1200" dirty="0" smtClean="0">
              <a:solidFill>
                <a:schemeClr val="accent2"/>
              </a:solidFill>
            </a:rPr>
            <a:t>______</a:t>
          </a:r>
        </a:p>
      </dsp:txBody>
      <dsp:txXfrm>
        <a:off x="117590" y="2797199"/>
        <a:ext cx="2000658" cy="1333580"/>
      </dsp:txXfrm>
    </dsp:sp>
    <dsp:sp modelId="{39EFB33A-A95F-48B4-AF43-2DD7858B3D98}">
      <dsp:nvSpPr>
        <dsp:cNvPr id="0" name=""/>
        <dsp:cNvSpPr/>
      </dsp:nvSpPr>
      <dsp:spPr>
        <a:xfrm>
          <a:off x="188653" y="2295493"/>
          <a:ext cx="1885820" cy="70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Memory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88653" y="2295493"/>
        <a:ext cx="1885820" cy="702784"/>
      </dsp:txXfrm>
    </dsp:sp>
    <dsp:sp modelId="{C4712042-EE30-46AF-AE94-3F7C992A7B5B}">
      <dsp:nvSpPr>
        <dsp:cNvPr id="0" name=""/>
        <dsp:cNvSpPr/>
      </dsp:nvSpPr>
      <dsp:spPr>
        <a:xfrm>
          <a:off x="2886918" y="741312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C8B2E-0269-4CC0-AF36-D551D5FC3BCE}">
      <dsp:nvSpPr>
        <dsp:cNvPr id="0" name=""/>
        <dsp:cNvSpPr/>
      </dsp:nvSpPr>
      <dsp:spPr>
        <a:xfrm>
          <a:off x="3043671" y="365758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08292-C2BE-4523-8398-D68F97B8FC49}">
      <dsp:nvSpPr>
        <dsp:cNvPr id="0" name=""/>
        <dsp:cNvSpPr/>
      </dsp:nvSpPr>
      <dsp:spPr>
        <a:xfrm>
          <a:off x="2998066" y="2798063"/>
          <a:ext cx="2000658" cy="13350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kern="1200" dirty="0" smtClean="0">
              <a:solidFill>
                <a:schemeClr val="accent2"/>
              </a:solidFill>
            </a:rPr>
            <a:t>______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2998066" y="2798063"/>
        <a:ext cx="2000658" cy="1335025"/>
      </dsp:txXfrm>
    </dsp:sp>
    <dsp:sp modelId="{D50E7959-5389-4AAE-9C32-E6F1F812731C}">
      <dsp:nvSpPr>
        <dsp:cNvPr id="0" name=""/>
        <dsp:cNvSpPr/>
      </dsp:nvSpPr>
      <dsp:spPr>
        <a:xfrm>
          <a:off x="2998066" y="2212577"/>
          <a:ext cx="2000658" cy="70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Learning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998066" y="2212577"/>
        <a:ext cx="2000658" cy="704089"/>
      </dsp:txXfrm>
    </dsp:sp>
    <dsp:sp modelId="{F34DEA79-33D9-4708-9F30-48FDD207AA5A}">
      <dsp:nvSpPr>
        <dsp:cNvPr id="0" name=""/>
        <dsp:cNvSpPr/>
      </dsp:nvSpPr>
      <dsp:spPr>
        <a:xfrm>
          <a:off x="5767394" y="741312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3CFA5-84A3-4598-8D15-EAE219E033DE}">
      <dsp:nvSpPr>
        <dsp:cNvPr id="0" name=""/>
        <dsp:cNvSpPr/>
      </dsp:nvSpPr>
      <dsp:spPr>
        <a:xfrm>
          <a:off x="5924146" y="365758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40C83-3116-47C6-AE67-9D5E242E85F3}">
      <dsp:nvSpPr>
        <dsp:cNvPr id="0" name=""/>
        <dsp:cNvSpPr/>
      </dsp:nvSpPr>
      <dsp:spPr>
        <a:xfrm>
          <a:off x="5878541" y="2798063"/>
          <a:ext cx="2000658" cy="13350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b="0" kern="1200" dirty="0" smtClean="0">
              <a:solidFill>
                <a:schemeClr val="accent2"/>
              </a:solidFill>
            </a:rPr>
            <a:t>______</a:t>
          </a:r>
          <a:endParaRPr lang="en-US" sz="4400" b="0" kern="1200" dirty="0"/>
        </a:p>
      </dsp:txBody>
      <dsp:txXfrm>
        <a:off x="5878541" y="2798063"/>
        <a:ext cx="2000658" cy="1335025"/>
      </dsp:txXfrm>
    </dsp:sp>
    <dsp:sp modelId="{B7DF9585-355C-4006-B88C-A0A63609B21A}">
      <dsp:nvSpPr>
        <dsp:cNvPr id="0" name=""/>
        <dsp:cNvSpPr/>
      </dsp:nvSpPr>
      <dsp:spPr>
        <a:xfrm>
          <a:off x="5878541" y="2212577"/>
          <a:ext cx="2000658" cy="70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Play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878541" y="2212577"/>
        <a:ext cx="2000658" cy="704089"/>
      </dsp:txXfrm>
    </dsp:sp>
    <dsp:sp modelId="{3C75522D-CAED-4BCB-BB26-9C6A85FBCB95}">
      <dsp:nvSpPr>
        <dsp:cNvPr id="0" name=""/>
        <dsp:cNvSpPr/>
      </dsp:nvSpPr>
      <dsp:spPr>
        <a:xfrm>
          <a:off x="8647869" y="741312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6CEA0-CC73-46A8-8B8A-747A40FA3BC8}">
      <dsp:nvSpPr>
        <dsp:cNvPr id="0" name=""/>
        <dsp:cNvSpPr/>
      </dsp:nvSpPr>
      <dsp:spPr>
        <a:xfrm>
          <a:off x="8804622" y="365758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83DE7-C901-4AFD-B324-4F622AB082DF}">
      <dsp:nvSpPr>
        <dsp:cNvPr id="0" name=""/>
        <dsp:cNvSpPr/>
      </dsp:nvSpPr>
      <dsp:spPr>
        <a:xfrm>
          <a:off x="8759017" y="2798063"/>
          <a:ext cx="2000658" cy="13350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kern="1200" dirty="0" smtClean="0">
              <a:solidFill>
                <a:schemeClr val="accent2"/>
              </a:solidFill>
            </a:rPr>
            <a:t>______</a:t>
          </a:r>
          <a:endParaRPr lang="en-US" sz="4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8759017" y="2798063"/>
        <a:ext cx="2000658" cy="1335025"/>
      </dsp:txXfrm>
    </dsp:sp>
    <dsp:sp modelId="{EAAAC4FD-5ABC-483E-96C7-F8E6729009CC}">
      <dsp:nvSpPr>
        <dsp:cNvPr id="0" name=""/>
        <dsp:cNvSpPr/>
      </dsp:nvSpPr>
      <dsp:spPr>
        <a:xfrm>
          <a:off x="8759017" y="2212847"/>
          <a:ext cx="2000658" cy="70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Concentration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8759017" y="2212847"/>
        <a:ext cx="2000658" cy="70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7F0B4-A46A-43D6-8ECA-180903BAE0E4}">
      <dsp:nvSpPr>
        <dsp:cNvPr id="0" name=""/>
        <dsp:cNvSpPr/>
      </dsp:nvSpPr>
      <dsp:spPr>
        <a:xfrm>
          <a:off x="6442" y="741656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38E4E-FD0A-4C59-BEF8-BD1BE0FFC5C1}">
      <dsp:nvSpPr>
        <dsp:cNvPr id="0" name=""/>
        <dsp:cNvSpPr/>
      </dsp:nvSpPr>
      <dsp:spPr>
        <a:xfrm>
          <a:off x="169477" y="372391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BBA39-A6B7-47C8-AE60-95D2141F5D0D}">
      <dsp:nvSpPr>
        <dsp:cNvPr id="0" name=""/>
        <dsp:cNvSpPr/>
      </dsp:nvSpPr>
      <dsp:spPr>
        <a:xfrm>
          <a:off x="117590" y="2797199"/>
          <a:ext cx="2000658" cy="133358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kern="1200" dirty="0" smtClean="0">
              <a:solidFill>
                <a:schemeClr val="accent2"/>
              </a:solidFill>
            </a:rPr>
            <a:t>______</a:t>
          </a:r>
        </a:p>
      </dsp:txBody>
      <dsp:txXfrm>
        <a:off x="117590" y="2797199"/>
        <a:ext cx="2000658" cy="1333580"/>
      </dsp:txXfrm>
    </dsp:sp>
    <dsp:sp modelId="{39EFB33A-A95F-48B4-AF43-2DD7858B3D98}">
      <dsp:nvSpPr>
        <dsp:cNvPr id="0" name=""/>
        <dsp:cNvSpPr/>
      </dsp:nvSpPr>
      <dsp:spPr>
        <a:xfrm>
          <a:off x="188653" y="2295493"/>
          <a:ext cx="1885820" cy="702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188653" y="2295493"/>
        <a:ext cx="1885820" cy="702784"/>
      </dsp:txXfrm>
    </dsp:sp>
    <dsp:sp modelId="{C4712042-EE30-46AF-AE94-3F7C992A7B5B}">
      <dsp:nvSpPr>
        <dsp:cNvPr id="0" name=""/>
        <dsp:cNvSpPr/>
      </dsp:nvSpPr>
      <dsp:spPr>
        <a:xfrm>
          <a:off x="2886918" y="741312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C8B2E-0269-4CC0-AF36-D551D5FC3BCE}">
      <dsp:nvSpPr>
        <dsp:cNvPr id="0" name=""/>
        <dsp:cNvSpPr/>
      </dsp:nvSpPr>
      <dsp:spPr>
        <a:xfrm>
          <a:off x="3043671" y="365758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08292-C2BE-4523-8398-D68F97B8FC49}">
      <dsp:nvSpPr>
        <dsp:cNvPr id="0" name=""/>
        <dsp:cNvSpPr/>
      </dsp:nvSpPr>
      <dsp:spPr>
        <a:xfrm>
          <a:off x="2998066" y="2798063"/>
          <a:ext cx="2000658" cy="13350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kern="1200" dirty="0" smtClean="0">
              <a:solidFill>
                <a:schemeClr val="accent2"/>
              </a:solidFill>
            </a:rPr>
            <a:t>______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2998066" y="2798063"/>
        <a:ext cx="2000658" cy="1335025"/>
      </dsp:txXfrm>
    </dsp:sp>
    <dsp:sp modelId="{D50E7959-5389-4AAE-9C32-E6F1F812731C}">
      <dsp:nvSpPr>
        <dsp:cNvPr id="0" name=""/>
        <dsp:cNvSpPr/>
      </dsp:nvSpPr>
      <dsp:spPr>
        <a:xfrm>
          <a:off x="2998066" y="2212577"/>
          <a:ext cx="2000658" cy="70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2998066" y="2212577"/>
        <a:ext cx="2000658" cy="704089"/>
      </dsp:txXfrm>
    </dsp:sp>
    <dsp:sp modelId="{F34DEA79-33D9-4708-9F30-48FDD207AA5A}">
      <dsp:nvSpPr>
        <dsp:cNvPr id="0" name=""/>
        <dsp:cNvSpPr/>
      </dsp:nvSpPr>
      <dsp:spPr>
        <a:xfrm>
          <a:off x="5767394" y="741312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3CFA5-84A3-4598-8D15-EAE219E033DE}">
      <dsp:nvSpPr>
        <dsp:cNvPr id="0" name=""/>
        <dsp:cNvSpPr/>
      </dsp:nvSpPr>
      <dsp:spPr>
        <a:xfrm>
          <a:off x="5924146" y="365758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40C83-3116-47C6-AE67-9D5E242E85F3}">
      <dsp:nvSpPr>
        <dsp:cNvPr id="0" name=""/>
        <dsp:cNvSpPr/>
      </dsp:nvSpPr>
      <dsp:spPr>
        <a:xfrm>
          <a:off x="5878541" y="2798063"/>
          <a:ext cx="2000658" cy="13350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b="0" kern="1200" dirty="0" smtClean="0">
              <a:solidFill>
                <a:schemeClr val="accent2"/>
              </a:solidFill>
            </a:rPr>
            <a:t>______</a:t>
          </a:r>
          <a:endParaRPr lang="en-US" sz="4400" b="0" kern="1200" dirty="0"/>
        </a:p>
      </dsp:txBody>
      <dsp:txXfrm>
        <a:off x="5878541" y="2798063"/>
        <a:ext cx="2000658" cy="1335025"/>
      </dsp:txXfrm>
    </dsp:sp>
    <dsp:sp modelId="{B7DF9585-355C-4006-B88C-A0A63609B21A}">
      <dsp:nvSpPr>
        <dsp:cNvPr id="0" name=""/>
        <dsp:cNvSpPr/>
      </dsp:nvSpPr>
      <dsp:spPr>
        <a:xfrm>
          <a:off x="5878541" y="2212577"/>
          <a:ext cx="2000658" cy="70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5878541" y="2212577"/>
        <a:ext cx="2000658" cy="704089"/>
      </dsp:txXfrm>
    </dsp:sp>
    <dsp:sp modelId="{3C75522D-CAED-4BCB-BB26-9C6A85FBCB95}">
      <dsp:nvSpPr>
        <dsp:cNvPr id="0" name=""/>
        <dsp:cNvSpPr/>
      </dsp:nvSpPr>
      <dsp:spPr>
        <a:xfrm>
          <a:off x="8647869" y="741312"/>
          <a:ext cx="2222953" cy="261523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6CEA0-CC73-46A8-8B8A-747A40FA3BC8}">
      <dsp:nvSpPr>
        <dsp:cNvPr id="0" name=""/>
        <dsp:cNvSpPr/>
      </dsp:nvSpPr>
      <dsp:spPr>
        <a:xfrm>
          <a:off x="8804622" y="365758"/>
          <a:ext cx="1909448" cy="190945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83DE7-C901-4AFD-B324-4F622AB082DF}">
      <dsp:nvSpPr>
        <dsp:cNvPr id="0" name=""/>
        <dsp:cNvSpPr/>
      </dsp:nvSpPr>
      <dsp:spPr>
        <a:xfrm>
          <a:off x="8759017" y="2798063"/>
          <a:ext cx="2000658" cy="13350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955800">
            <a:lnSpc>
              <a:spcPts val="600"/>
            </a:lnSpc>
            <a:spcBef>
              <a:spcPct val="0"/>
            </a:spcBef>
            <a:spcAft>
              <a:spcPts val="1200"/>
            </a:spcAft>
          </a:pPr>
          <a:r>
            <a:rPr lang="en-US" sz="4400" kern="1200" dirty="0" smtClean="0">
              <a:solidFill>
                <a:schemeClr val="accent2"/>
              </a:solidFill>
            </a:rPr>
            <a:t>______</a:t>
          </a:r>
          <a:endParaRPr lang="en-US" sz="4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8759017" y="2798063"/>
        <a:ext cx="2000658" cy="1335025"/>
      </dsp:txXfrm>
    </dsp:sp>
    <dsp:sp modelId="{EAAAC4FD-5ABC-483E-96C7-F8E6729009CC}">
      <dsp:nvSpPr>
        <dsp:cNvPr id="0" name=""/>
        <dsp:cNvSpPr/>
      </dsp:nvSpPr>
      <dsp:spPr>
        <a:xfrm>
          <a:off x="8759017" y="2212847"/>
          <a:ext cx="2000658" cy="70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8759017" y="2212847"/>
        <a:ext cx="2000658" cy="70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F2C61B-21B2-4DA6-B8B3-F76571739C6B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492E0B-5BAA-43B7-8F48-3C44F32B5B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8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cet/article/PIIS0140-6736(17)31363-6/full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helancet.com/pdfs/journals/lancet/PIIS0140-6736(17)31363-6.pdf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5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Getting</a:t>
            </a:r>
            <a:r>
              <a:rPr lang="en-US" b="1" baseline="0" dirty="0" smtClean="0"/>
              <a:t> back now to the importance of brain health – </a:t>
            </a:r>
          </a:p>
          <a:p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2"/>
                </a:solidFill>
              </a:rPr>
              <a:t>- While there is no cure for dementia – but there ARE THINGS we can do/STEPS we can take at any point to help people with suspected</a:t>
            </a:r>
            <a:r>
              <a:rPr lang="en-US" baseline="0" dirty="0" smtClean="0">
                <a:solidFill>
                  <a:schemeClr val="tx2"/>
                </a:solidFill>
              </a:rPr>
              <a:t> or diagnosed dementia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b="1" baseline="0" dirty="0" smtClean="0"/>
          </a:p>
          <a:p>
            <a:r>
              <a:rPr lang="en-US" b="1" baseline="0" dirty="0" smtClean="0"/>
              <a:t>This includes in terms of reducing the risk for dementia over the life course</a:t>
            </a:r>
          </a:p>
          <a:p>
            <a:endParaRPr lang="en-US" b="1" dirty="0" smtClean="0"/>
          </a:p>
          <a:p>
            <a:r>
              <a:rPr lang="en-US" b="1" dirty="0" smtClean="0"/>
              <a:t>Into </a:t>
            </a:r>
            <a:r>
              <a:rPr lang="en-US" b="1" dirty="0"/>
              <a:t>our first year – we were fortunate to find even more heightened interest in area of prevention/risk reduction, the Lancet Commission</a:t>
            </a:r>
          </a:p>
          <a:p>
            <a:endParaRPr lang="en-US" b="1" dirty="0"/>
          </a:p>
          <a:p>
            <a:r>
              <a:rPr lang="en-US" b="1" dirty="0"/>
              <a:t>Dementia prevention, intervention, and care</a:t>
            </a:r>
          </a:p>
          <a:p>
            <a:r>
              <a:rPr lang="en-US" dirty="0"/>
              <a:t>Gill Livingston, Andrew Sommerlad, Vasiliki Orgeta, Sergi G Costafreda, Jonathan Huntley, David Ames, Clive Ballard, Sube Banerjee, Alistair Burns, Jiska Cohen-Mansfield, Claudia Cooper, Nick Fox, Laura N Gitlin, Robert Howard, Helen C Kales, Eric B Larson, Karen Ritchie, Kenneth Rockwood, Elizabeth L Sampson, Quincy Samus, Lon S Schneider, Geir Selbæk, Linda Teri, Naaheed Mukadam; </a:t>
            </a:r>
            <a:r>
              <a:rPr lang="en-US" i="1" dirty="0"/>
              <a:t>The Lancet</a:t>
            </a:r>
            <a:r>
              <a:rPr lang="en-US" dirty="0"/>
              <a:t>, Vol. 390, No. 10113; Published: July 19, 2017; </a:t>
            </a:r>
            <a:r>
              <a:rPr lang="en-US" dirty="0">
                <a:hlinkClick r:id="rId3"/>
              </a:rPr>
              <a:t>Full-Text HTML</a:t>
            </a:r>
            <a:r>
              <a:rPr lang="en-US" dirty="0">
                <a:hlinkClick r:id="rId4"/>
              </a:rPr>
              <a:t>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40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too young or too old to work towards healthy aging…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brain is our most complex organ. It's also one of the most important. That's why trying to keep 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brains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healthy is critical now and as you age.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Do thing</a:t>
            </a:r>
            <a:r>
              <a:rPr lang="en-US" baseline="0" dirty="0" smtClean="0"/>
              <a:t>s we KNOW to be healthy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Stop doing things that are NOT healthy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Talking about AND with health providers not just about problems but about HOW to STAY well/healthy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CHANGES can help you feel more ‘brain healthy’ today </a:t>
            </a:r>
            <a:r>
              <a:rPr lang="en-US" u="sng" baseline="0" dirty="0" smtClean="0"/>
              <a:t>and</a:t>
            </a:r>
            <a:r>
              <a:rPr lang="en-US" baseline="0" dirty="0" smtClean="0"/>
              <a:t> reduce risks in the future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LEADS us to the relationship between brain health, dementia and the workplace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="1" baseline="0" dirty="0" smtClean="0"/>
              <a:t>Here to share more on this is Jamie Teuteberg/HCA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-----------------------------------------------------------------------------------------------------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35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 Everyone!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8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7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5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1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 300, 000</a:t>
            </a:r>
          </a:p>
          <a:p>
            <a:endParaRPr lang="en-US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common ages – 36-64 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Prime ages for taking care of health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Common age for family caregivers in the workplace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important, because we have plenty of people who may have family members with AD/dementia which can have some significant impacts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9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6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Toolkit: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June is Alzheimer’s and Brain Health Awareness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Alzheimer’s Association’s 2020 toolkit available in May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SmartHealth</a:t>
            </a:r>
            <a:r>
              <a:rPr lang="en-US" sz="1200" dirty="0" smtClean="0"/>
              <a:t> activity tile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Affinity Groups: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Integration: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Lifestyle: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89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1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8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04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will have 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Adjust the healthy behavior education to include facts and importance to the brain: People of any age can take actions to protect their heart and brain from disease.</a:t>
            </a:r>
          </a:p>
          <a:p>
            <a:endParaRPr lang="en-US" dirty="0" smtClean="0"/>
          </a:p>
          <a:p>
            <a:r>
              <a:rPr lang="en-US" dirty="0" smtClean="0"/>
              <a:t>Give</a:t>
            </a:r>
            <a:r>
              <a:rPr lang="en-US" baseline="0" dirty="0" smtClean="0"/>
              <a:t>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83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Participants will have handout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Cross market brain related material such as “10 ways to love your Brain”  in other events wellness orientations, health fairs, Immunizations, stretch breaks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examples”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927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10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</a:t>
            </a:r>
            <a:r>
              <a:rPr lang="en-US" baseline="0" dirty="0" smtClean="0"/>
              <a:t> </a:t>
            </a:r>
            <a:r>
              <a:rPr lang="en-US" dirty="0" smtClean="0"/>
              <a:t>additional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3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44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0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1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4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National</a:t>
            </a:r>
            <a:r>
              <a:rPr lang="en-US" baseline="0" dirty="0" smtClean="0"/>
              <a:t> Institute of Health definition: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Brain health refers to the ability to remember, learn, play, concentrate and maintain a clear, active mind. It’s being able to draw on the strengths of your brain – information management, logic, judgement, perspective and wisdom.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Simply, brain health is about making the most of your brain and helping reduce some risks to it as you 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we came to issue of brain health as an</a:t>
            </a:r>
            <a:r>
              <a:rPr lang="en-US" baseline="0" dirty="0" smtClean="0"/>
              <a:t> important issue for the state….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My role at DSHS-ALTSA over the years has been around helping people with dementia and family caregivers</a:t>
            </a:r>
            <a:r>
              <a:rPr lang="en-US" baseline="0" dirty="0" smtClean="0"/>
              <a:t> of people with dementia.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We’ve been tracking and serving people with dementia for a long time – its an issue that’s just more recently been recognized as a critical public health issue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That’s true both Globally and Nationally – (1) we’re</a:t>
            </a:r>
            <a:r>
              <a:rPr lang="en-US" baseline="0" dirty="0" smtClean="0"/>
              <a:t> living longer and (2) </a:t>
            </a:r>
            <a:r>
              <a:rPr lang="en-US" dirty="0" smtClean="0"/>
              <a:t>because of the aging of the baby-boomers – AGE WAVE</a:t>
            </a:r>
          </a:p>
          <a:p>
            <a:endParaRPr lang="en-US" dirty="0" smtClean="0"/>
          </a:p>
          <a:p>
            <a:r>
              <a:rPr lang="en-US" dirty="0" smtClean="0"/>
              <a:t>Combined with fact that the greatest RISK</a:t>
            </a:r>
            <a:r>
              <a:rPr lang="en-US" baseline="0" dirty="0" smtClean="0"/>
              <a:t> factor for </a:t>
            </a:r>
            <a:r>
              <a:rPr lang="en-US" baseline="0" dirty="0" err="1" smtClean="0"/>
              <a:t>Alzheimers</a:t>
            </a:r>
            <a:r>
              <a:rPr lang="en-US" baseline="0" dirty="0" smtClean="0"/>
              <a:t> is increasing age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After age 65, the risk of AD doubles every 5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After age 85, risk is nearly one-third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But, IS NOT a certainty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The increase in older pop combined with increasing prevalence in older age groups told us we’d have increasing population with dementia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See slide</a:t>
            </a:r>
          </a:p>
          <a:p>
            <a:endParaRPr lang="en-US" dirty="0" smtClean="0"/>
          </a:p>
          <a:p>
            <a:r>
              <a:rPr lang="en-US" dirty="0" smtClean="0"/>
              <a:t>Nationally - An estimated 5.8 million Americans of all ages are living with Alzheimer’s dementia in 2019. </a:t>
            </a:r>
          </a:p>
          <a:p>
            <a:endParaRPr lang="en-US" dirty="0" smtClean="0"/>
          </a:p>
          <a:p>
            <a:r>
              <a:rPr lang="en-US" dirty="0" smtClean="0"/>
              <a:t>Of the 5.8 million people who have Alzheimer’s dementia,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81 percent are age 75 or older (Figure 1).A2,51 Out of the total U.S. population: •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One in 10 people (10 percent) age 65 and older has Alzheimer’s dementia.A3,51,157 •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percentage of people with Alzheimer’s dementia increases with age: 3 percent of people age 65-74, 17 percent of people age 75-84, and 32 percent of people age 85 and older have Alzheimer’s dementia.51</a:t>
            </a:r>
          </a:p>
          <a:p>
            <a:endParaRPr lang="en-US" dirty="0" smtClean="0"/>
          </a:p>
          <a:p>
            <a:r>
              <a:rPr lang="en-US" dirty="0" smtClean="0"/>
              <a:t>From Alz</a:t>
            </a:r>
            <a:r>
              <a:rPr lang="en-US" baseline="0" dirty="0" smtClean="0"/>
              <a:t> Facts and Figures 2019– Alzheimer’s Association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3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Here’s how this plays out for Washington  </a:t>
            </a:r>
          </a:p>
          <a:p>
            <a:endParaRPr lang="en-US" dirty="0"/>
          </a:p>
          <a:p>
            <a:r>
              <a:rPr lang="en-US" dirty="0"/>
              <a:t>AT ALTSA, we’ve been planning for the Age Wave (boomers aging)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increase in pop combined with increasing prevalence in older age groups told us we’d have increasing population with dementia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See slide</a:t>
            </a:r>
          </a:p>
          <a:p>
            <a:endParaRPr lang="en-US" dirty="0"/>
          </a:p>
          <a:p>
            <a:r>
              <a:rPr lang="en-US" dirty="0"/>
              <a:t>CURRENTLY -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Alzheimer’s disease (AD) is 3</a:t>
            </a:r>
            <a:r>
              <a:rPr lang="en-US" baseline="30000" dirty="0"/>
              <a:t>rd</a:t>
            </a:r>
            <a:r>
              <a:rPr lang="en-US" dirty="0"/>
              <a:t> leading cause of death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110,000 people currently living with Alzheimer’s  Dementia</a:t>
            </a:r>
          </a:p>
          <a:p>
            <a:pPr marL="631908" lvl="1" indent="-174708">
              <a:buFont typeface="Arial" panose="020B0604020202020204" pitchFamily="34" charset="0"/>
              <a:buChar char="•"/>
            </a:pPr>
            <a:r>
              <a:rPr lang="en-US" dirty="0"/>
              <a:t>348,000 unpaid family caregivers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 number of Washingtonians diagnosed with this disease is projected to grow from 110,000 in 2019 to 140,000 in </a:t>
            </a:r>
            <a:r>
              <a:rPr lang="en-US" b="1" dirty="0"/>
              <a:t>2025, </a:t>
            </a:r>
            <a:endParaRPr lang="en-US" b="1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 smtClean="0"/>
              <a:t>which </a:t>
            </a:r>
            <a:r>
              <a:rPr lang="en-US" b="1" dirty="0"/>
              <a:t>equals a 27.3% increase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we doing about that? </a:t>
            </a:r>
          </a:p>
          <a:p>
            <a:endParaRPr lang="en-US" baseline="0" dirty="0" smtClean="0"/>
          </a:p>
          <a:p>
            <a:r>
              <a:rPr lang="en-US" dirty="0" smtClean="0"/>
              <a:t>In 2014 – Given the Age</a:t>
            </a:r>
            <a:r>
              <a:rPr lang="en-US" baseline="0" dirty="0" smtClean="0"/>
              <a:t> Wave, advocates pushed for a </a:t>
            </a:r>
            <a:r>
              <a:rPr lang="en-US" dirty="0" smtClean="0"/>
              <a:t>Governor’s Aging</a:t>
            </a:r>
            <a:r>
              <a:rPr lang="en-US" baseline="0" dirty="0" smtClean="0"/>
              <a:t> Summit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Recommendation was to develop a WA </a:t>
            </a:r>
            <a:r>
              <a:rPr lang="en-US" dirty="0" smtClean="0"/>
              <a:t>State Plan to Address Alzheimer’s and Other Dementias –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ADWG/Worked</a:t>
            </a:r>
            <a:r>
              <a:rPr lang="en-US" baseline="0" dirty="0" smtClean="0"/>
              <a:t> from 2014-2015 to convene broad stakeholder group to identify goals/strategies to address this increase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 smtClean="0"/>
              <a:t>Published plan in early 2016 - 7 aspirational goals  </a:t>
            </a:r>
          </a:p>
          <a:p>
            <a:endParaRPr lang="en-US" baseline="0" dirty="0" smtClean="0"/>
          </a:p>
          <a:p>
            <a:pPr defTabSz="931774">
              <a:defRPr/>
            </a:pPr>
            <a:r>
              <a:rPr lang="en-US" baseline="0" dirty="0" smtClean="0"/>
              <a:t>Found s</a:t>
            </a:r>
            <a:r>
              <a:rPr lang="en-US" dirty="0" smtClean="0"/>
              <a:t>trong interest of public, wanting to know about</a:t>
            </a:r>
            <a:r>
              <a:rPr lang="en-US" baseline="0" dirty="0" smtClean="0"/>
              <a:t> </a:t>
            </a:r>
            <a:r>
              <a:rPr lang="en-US" dirty="0" smtClean="0"/>
              <a:t>ways to PREVENT dementia</a:t>
            </a:r>
            <a:r>
              <a:rPr lang="en-US" baseline="0" dirty="0" smtClean="0"/>
              <a:t> –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AD – Is One of the MOST FEARED illnesses (and one of the most costly).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At time – clear Heart-brain connection. Heart health to brain health –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 smtClean="0"/>
              <a:t>included STRATEGY around brain health/connections in the plan</a:t>
            </a:r>
          </a:p>
          <a:p>
            <a:endParaRPr lang="en-US" baseline="0" dirty="0" smtClean="0"/>
          </a:p>
          <a:p>
            <a:r>
              <a:rPr lang="en-US" dirty="0" smtClean="0"/>
              <a:t>Fortunately for us, this plan development came</a:t>
            </a:r>
            <a:r>
              <a:rPr lang="en-US" baseline="0" dirty="0" smtClean="0"/>
              <a:t> at a time of </a:t>
            </a:r>
            <a:r>
              <a:rPr lang="en-US" dirty="0" smtClean="0"/>
              <a:t>increasing interest nationally, and emerging evidence around</a:t>
            </a:r>
            <a:r>
              <a:rPr lang="en-US" baseline="0" dirty="0" smtClean="0"/>
              <a:t> brain health.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75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Before</a:t>
            </a:r>
            <a:r>
              <a:rPr lang="en-US" b="1" baseline="0" dirty="0" smtClean="0"/>
              <a:t> going further </a:t>
            </a:r>
            <a:r>
              <a:rPr lang="en-US" baseline="0" dirty="0" smtClean="0"/>
              <a:t>– want to step back for a moment and clarify</a:t>
            </a:r>
          </a:p>
          <a:p>
            <a:pPr defTabSz="931774">
              <a:defRPr/>
            </a:pPr>
            <a:endParaRPr lang="en-US" dirty="0" smtClean="0"/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Dementia is not a “disease” itself – it is a general term that describes a set of symptoms caused by a variety of diseases or conditions. 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Dementia is caused by damage to the brain that results in a decline in memory and intellect, </a:t>
            </a:r>
            <a:r>
              <a:rPr lang="en-US" i="1" dirty="0" smtClean="0">
                <a:solidFill>
                  <a:schemeClr val="tx2"/>
                </a:solidFill>
              </a:rPr>
              <a:t>severe enough to interfere with daily life</a:t>
            </a:r>
            <a:endParaRPr lang="en-US" i="0" dirty="0" smtClean="0">
              <a:solidFill>
                <a:schemeClr val="tx2"/>
              </a:solidFill>
            </a:endParaRPr>
          </a:p>
          <a:p>
            <a:pPr defTabSz="931774">
              <a:defRPr/>
            </a:pPr>
            <a:endParaRPr lang="en-US" i="0" dirty="0" smtClean="0">
              <a:solidFill>
                <a:schemeClr val="tx2"/>
              </a:solidFill>
            </a:endParaRPr>
          </a:p>
          <a:p>
            <a:pPr defTabSz="931774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 TO KNOW (not on this slide)….Another condition that’s important,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called MILD COGNITIVE IMPAIRMENT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(changes serious enough to be noticed, but that don’t affect the ability to carry out everyday activities)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is that important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anose="020B0604020202020204" pitchFamily="34" charset="0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conditions that “look like dementia” but aren’t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situations where the cognitive impairment MIGHT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reversible – for example: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Medications with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side effects impacting cognition and/or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-use – (not taking correctly, or meds mixed with alcohol – that can cause confusion/impact way brain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anose="020B0604020202020204" pitchFamily="34" charset="0"/>
              <a:buAutoNum type="arabicPeriod" startAt="2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issues with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thyroid, depression, excel use of alcohol, vitamin deficiencies… </a:t>
            </a:r>
          </a:p>
          <a:p>
            <a:pPr marL="228600" indent="-228600">
              <a:buFont typeface="Arial" panose="020B0604020202020204" pitchFamily="34" charset="0"/>
              <a:buAutoNum type="arabicPeriod" startAt="2"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Arial" panose="020B0604020202020204" pitchFamily="34" charset="0"/>
              <a:buAutoNum type="arabicPeriod" startAt="3"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one of the reasons that 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arly detection is SO critical…</a:t>
            </a:r>
          </a:p>
          <a:p>
            <a:pPr marL="228600" indent="-228600">
              <a:buFont typeface="Arial" panose="020B0604020202020204" pitchFamily="34" charset="0"/>
              <a:buAutoNum type="arabicPeriod" startAt="3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 supports can be put in place to help manage comorbidities before they lead to acute hospitalizations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al., 2012).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detection also serves as a gateway to other supportive interventions that positively impact an individual’s quality of life and care (Callahan, et al., 2006).</a:t>
            </a:r>
          </a:p>
          <a:p>
            <a:pPr defTabSz="931774"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92E0B-5BAA-43B7-8F48-3C44F32B5B0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6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8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0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59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6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39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86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3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02038"/>
            <a:ext cx="50362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0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586" y="633046"/>
            <a:ext cx="4425697" cy="105764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586" y="2067951"/>
            <a:ext cx="4425697" cy="4011947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877615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365125"/>
            <a:ext cx="4425696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4571" y="1681163"/>
            <a:ext cx="44256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4571" y="2505075"/>
            <a:ext cx="4425696" cy="36845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736936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5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2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625152"/>
            <a:ext cx="4422712" cy="8304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84570" y="1667918"/>
            <a:ext cx="4422713" cy="3818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4570" y="5486400"/>
            <a:ext cx="4422713" cy="5225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539984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99803"/>
            <a:ext cx="5036234" cy="1969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75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12" y="2065307"/>
            <a:ext cx="5036234" cy="4014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612" y="1913209"/>
            <a:ext cx="5036234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612" y="2645755"/>
            <a:ext cx="5036234" cy="338928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731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5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21304" y="987425"/>
            <a:ext cx="44340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132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67" y="5932512"/>
            <a:ext cx="4572000" cy="3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8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9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6"/>
            <a:ext cx="10972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88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urpl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43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y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6"/>
            <a:ext cx="10972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59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1029"/>
            <a:ext cx="10972800" cy="497309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63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85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61632" cy="1060704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1504"/>
            <a:ext cx="6961632" cy="4736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27727" y="0"/>
            <a:ext cx="4559808" cy="611733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>
              <a:buNone/>
              <a:defRPr sz="24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text/graph/photo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39232-8DE6-4906-83C6-25E5FB93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57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old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6"/>
            <a:ext cx="10972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35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old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28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l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7376"/>
            <a:ext cx="10972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9144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3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al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2104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14301"/>
            <a:ext cx="5384800" cy="4983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A58DC9F-EF16-41A8-8B48-28636B45A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2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9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6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w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8.wmf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1.w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0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2.jp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wmf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image" Target="../media/image11.wmf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3.jpe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11" Type="http://schemas.openxmlformats.org/officeDocument/2006/relationships/image" Target="../media/image9.wmf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8.w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6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3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3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4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6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193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19326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6350089"/>
            <a:ext cx="3231703" cy="2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3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0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50" y="6381750"/>
            <a:ext cx="490538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2000"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588" y="633046"/>
            <a:ext cx="437878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588" y="1825625"/>
            <a:ext cx="437878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2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9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2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991745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8086" y="633046"/>
            <a:ext cx="493776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8086" y="1825625"/>
            <a:ext cx="493776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9" r:id="rId3"/>
    <p:sldLayoutId id="2147483681" r:id="rId4"/>
    <p:sldLayoutId id="214748368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1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2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3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193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19326"/>
            <a:ext cx="12192000" cy="738675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21" b="37021"/>
          <a:stretch/>
        </p:blipFill>
        <p:spPr>
          <a:xfrm>
            <a:off x="3624205" y="6119327"/>
            <a:ext cx="4910195" cy="73867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19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19326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6350089"/>
            <a:ext cx="3231703" cy="2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7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19326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6350089"/>
            <a:ext cx="3231703" cy="2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2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119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915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19326"/>
            <a:ext cx="12192000" cy="73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8000" y="6355081"/>
            <a:ext cx="81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6839232-8DE6-4906-83C6-25E5FB93B9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6350089"/>
            <a:ext cx="3231703" cy="2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YThPmp3Yw4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hca.wa.gov/system/files/FMLA-Poster-2016.pdf" TargetMode="External"/><Relationship Id="rId2" Type="http://schemas.openxmlformats.org/officeDocument/2006/relationships/hyperlink" Target="https://des.wa.gov/services/hr-finance/washington-state-employee-assistance-program-ea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s.leg.wa.gov/WAC/default.aspx?cite=357-31-290" TargetMode="External"/><Relationship Id="rId4" Type="http://schemas.openxmlformats.org/officeDocument/2006/relationships/hyperlink" Target="https://inside.hca.wa.gov/system/files/PFML-ESD-InfoSheet-2019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wawellness@hca.wa.gov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Brain Health in the Workplace</a:t>
            </a:r>
            <a:endParaRPr lang="en-US" dirty="0"/>
          </a:p>
        </p:txBody>
      </p:sp>
      <p:pic>
        <p:nvPicPr>
          <p:cNvPr id="6" name="Content Placeholder 5" descr="Health – Mental &amp; Physical | Avataric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16" y="2116899"/>
            <a:ext cx="4599718" cy="3507288"/>
          </a:xfrm>
        </p:spPr>
      </p:pic>
      <p:sp>
        <p:nvSpPr>
          <p:cNvPr id="7" name="TextBox 6"/>
          <p:cNvSpPr txBox="1"/>
          <p:nvPr/>
        </p:nvSpPr>
        <p:spPr>
          <a:xfrm>
            <a:off x="618978" y="4213971"/>
            <a:ext cx="33901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Washington Wellness</a:t>
            </a:r>
          </a:p>
          <a:p>
            <a:r>
              <a:rPr lang="en-US" dirty="0" smtClean="0"/>
              <a:t>February 26, 2020</a:t>
            </a:r>
          </a:p>
          <a:p>
            <a:r>
              <a:rPr lang="en-US" dirty="0" smtClean="0"/>
              <a:t>Wellness Coordinator Training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9100" y="415876"/>
            <a:ext cx="7301132" cy="105764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Reducing risk </a:t>
            </a:r>
            <a:br>
              <a:rPr lang="en-US" dirty="0" smtClean="0"/>
            </a:br>
            <a:r>
              <a:rPr lang="en-US" dirty="0" smtClean="0"/>
              <a:t>over the life-course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2353"/>
          <a:stretch/>
        </p:blipFill>
        <p:spPr>
          <a:xfrm>
            <a:off x="4239409" y="6343650"/>
            <a:ext cx="3994150" cy="26289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30994" y="2089377"/>
            <a:ext cx="7186424" cy="4254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4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3152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5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592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90000"/>
              <a:buFontTx/>
              <a:buBlip>
                <a:blip r:embed="rId7"/>
              </a:buBlip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No cure or way to stop progression of Alzheimer’s disease</a:t>
            </a:r>
          </a:p>
          <a:p>
            <a:r>
              <a:rPr lang="en-US" sz="3200" dirty="0" smtClean="0"/>
              <a:t>There are steps we can take to modify the experience</a:t>
            </a:r>
          </a:p>
          <a:p>
            <a:r>
              <a:rPr lang="en-US" sz="3200" dirty="0" smtClean="0"/>
              <a:t>Lifestyle factors might reduce (or increase) a person’s risk for dementia</a:t>
            </a:r>
          </a:p>
          <a:p>
            <a:r>
              <a:rPr lang="en-US" sz="3200" dirty="0" smtClean="0"/>
              <a:t>Midlife: hearing loss, hypertension, obesity</a:t>
            </a:r>
          </a:p>
          <a:p>
            <a:r>
              <a:rPr lang="en-US" sz="3200" dirty="0" smtClean="0"/>
              <a:t>Late life: smoking, depression, physical activity, social isolation, diabetes</a:t>
            </a:r>
            <a:endParaRPr lang="en-US" sz="3200" dirty="0"/>
          </a:p>
        </p:txBody>
      </p:sp>
      <p:pic>
        <p:nvPicPr>
          <p:cNvPr id="1026" name="Picture 2" descr="https://els-jbs-prod-cdn.literatumonline.com/pb/assets/raw/Lancet/infographics/dementia-2017/dementia_infog_1000w-150045276795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750" r="1584" b="6084"/>
          <a:stretch/>
        </p:blipFill>
        <p:spPr bwMode="auto">
          <a:xfrm>
            <a:off x="655550" y="166561"/>
            <a:ext cx="3583859" cy="65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all aging 		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1825625"/>
            <a:ext cx="6353322" cy="4254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Good overall health may help to maintain good brain health 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3600" dirty="0" smtClean="0"/>
              <a:t>Optimize health</a:t>
            </a:r>
          </a:p>
          <a:p>
            <a:pPr lvl="1"/>
            <a:r>
              <a:rPr lang="en-US" sz="3600" dirty="0" smtClean="0"/>
              <a:t>Optimize health care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5400" dirty="0" smtClean="0"/>
              <a:t>Take </a:t>
            </a:r>
            <a:r>
              <a:rPr lang="en-US" sz="5400" dirty="0"/>
              <a:t>Care!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Content Placeholder 5" descr="Assessing and Managing Delirium in Older Adul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504" y="2085861"/>
            <a:ext cx="39577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impacted by Alzheimer’s disease?</a:t>
            </a:r>
            <a:endParaRPr lang="en-US" dirty="0"/>
          </a:p>
        </p:txBody>
      </p:sp>
      <p:pic>
        <p:nvPicPr>
          <p:cNvPr id="4" name="Content Placeholder 3" descr="DEMOCRATIZAR LA DEMOCRACIA. – La Ventana Ciudadan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71" y="2079472"/>
            <a:ext cx="7019925" cy="3571875"/>
          </a:xfrm>
        </p:spPr>
      </p:pic>
    </p:spTree>
    <p:extLst>
      <p:ext uri="{BB962C8B-B14F-4D97-AF65-F5344CB8AC3E}">
        <p14:creationId xmlns:p14="http://schemas.microsoft.com/office/powerpoint/2010/main" val="42732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brain </a:t>
            </a:r>
            <a:r>
              <a:rPr lang="en-US" sz="3600" dirty="0"/>
              <a:t>h</a:t>
            </a:r>
            <a:r>
              <a:rPr lang="en-US" sz="3600" dirty="0" smtClean="0"/>
              <a:t>ealth </a:t>
            </a:r>
            <a:r>
              <a:rPr lang="en-US" sz="3600" dirty="0"/>
              <a:t>i</a:t>
            </a:r>
            <a:r>
              <a:rPr lang="en-US" sz="3600" dirty="0" smtClean="0"/>
              <a:t>mpacts the workplace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Absenteeism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Productivity: Inattention or “brain fog”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Environmentally: Increased stress carried into the workplace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Economically: Turnover, early retirement (loss of information and expertise)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88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Caregivers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20% of the workforce provide care for older loved ones or those with disabilities and chronic conditions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Caregivers include all ages, races, and genders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About 60% are women, with an average age of 49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Spend an average of 24 hours a week providing care and support</a:t>
            </a:r>
            <a:endParaRPr lang="en-US" dirty="0"/>
          </a:p>
        </p:txBody>
      </p:sp>
      <p:pic>
        <p:nvPicPr>
          <p:cNvPr id="4" name="Picture 3" descr="Team:UCSC/HP/Gold Integrated - 2017.igem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28" y="2762590"/>
            <a:ext cx="2693668" cy="23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81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</a:t>
            </a:r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caregiving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Chronic stress.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Face emotional, physical, and financial challenges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Greater risk of developing chronic conditions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Higher incidence of diabetes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0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 ranges: </a:t>
            </a:r>
            <a:r>
              <a:rPr lang="en-US" sz="2800" dirty="0" err="1" smtClean="0"/>
              <a:t>SmartHealth</a:t>
            </a:r>
            <a:r>
              <a:rPr lang="en-US" sz="2800" dirty="0" smtClean="0"/>
              <a:t> eligible </a:t>
            </a:r>
            <a:r>
              <a:rPr lang="en-US" sz="2800" dirty="0"/>
              <a:t>e</a:t>
            </a:r>
            <a:r>
              <a:rPr lang="en-US" sz="2800" dirty="0" smtClean="0"/>
              <a:t>mployees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894" y="1881187"/>
            <a:ext cx="59531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6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family and care partners</a:t>
            </a:r>
            <a:endParaRPr lang="en-US" dirty="0"/>
          </a:p>
        </p:txBody>
      </p:sp>
      <p:pic>
        <p:nvPicPr>
          <p:cNvPr id="9" name="AYThPmp3Yw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6412" y="1690688"/>
            <a:ext cx="8562046" cy="48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Brain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eliminate Alzheimer’s disease through the advancement of research; to provide and enhance care and support for all affected; and to reduce the risk of dementia through the promotion of brain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Lynne Korte, MPH</a:t>
            </a:r>
          </a:p>
          <a:p>
            <a:pPr marL="0" indent="0">
              <a:buNone/>
            </a:pPr>
            <a:r>
              <a:rPr lang="en-US" sz="2000" dirty="0"/>
              <a:t>Dementia Care Program-Policy Analyst</a:t>
            </a:r>
          </a:p>
          <a:p>
            <a:pPr marL="0" indent="0">
              <a:buNone/>
            </a:pPr>
            <a:r>
              <a:rPr lang="en-US" sz="2000" dirty="0"/>
              <a:t>Aging and Long Term Support Administration</a:t>
            </a:r>
          </a:p>
          <a:p>
            <a:pPr marL="0" indent="0">
              <a:buNone/>
            </a:pPr>
            <a:r>
              <a:rPr lang="en-US" sz="2000" dirty="0"/>
              <a:t>WA State Department of Social and Health </a:t>
            </a:r>
            <a:r>
              <a:rPr lang="en-US" sz="2000" dirty="0" smtClean="0"/>
              <a:t>Services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/>
              <a:t>Jamie Teuteberg, MS</a:t>
            </a:r>
          </a:p>
          <a:p>
            <a:pPr marL="0" indent="0">
              <a:buNone/>
            </a:pPr>
            <a:r>
              <a:rPr lang="en-US" sz="2000" dirty="0"/>
              <a:t>Life Stages Coordinator</a:t>
            </a:r>
          </a:p>
          <a:p>
            <a:pPr marL="0" indent="0">
              <a:buNone/>
            </a:pPr>
            <a:r>
              <a:rPr lang="en-US" sz="2000" dirty="0"/>
              <a:t>Clinical Quality and Care Transformation</a:t>
            </a:r>
          </a:p>
          <a:p>
            <a:pPr marL="0" indent="0">
              <a:buNone/>
            </a:pPr>
            <a:r>
              <a:rPr lang="en-US" sz="2000" dirty="0"/>
              <a:t>WA State Health Care Authority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Maggie Christofferson, BASW</a:t>
            </a:r>
          </a:p>
          <a:p>
            <a:pPr marL="0" indent="0">
              <a:buNone/>
            </a:pPr>
            <a:r>
              <a:rPr lang="en-US" sz="2000" dirty="0" smtClean="0"/>
              <a:t>Education Coordinator</a:t>
            </a:r>
          </a:p>
          <a:p>
            <a:pPr marL="0" indent="0">
              <a:buNone/>
            </a:pPr>
            <a:r>
              <a:rPr lang="en-US" sz="2000" dirty="0" smtClean="0"/>
              <a:t>Alzheimer’s Association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/>
              <a:t>Kim Concepcion</a:t>
            </a:r>
          </a:p>
          <a:p>
            <a:pPr marL="0" indent="0">
              <a:buNone/>
            </a:pPr>
            <a:r>
              <a:rPr lang="en-US" sz="2000" dirty="0"/>
              <a:t>Wellness </a:t>
            </a:r>
            <a:r>
              <a:rPr lang="en-US" sz="2000" dirty="0" smtClean="0"/>
              <a:t>Coordinator</a:t>
            </a:r>
          </a:p>
          <a:p>
            <a:pPr marL="0" indent="0">
              <a:buNone/>
            </a:pPr>
            <a:r>
              <a:rPr lang="en-US" sz="2000" dirty="0" smtClean="0"/>
              <a:t>WA State Department of Health</a:t>
            </a: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/>
              <a:t>Marci Getz, MPH</a:t>
            </a:r>
          </a:p>
          <a:p>
            <a:pPr marL="0" indent="0">
              <a:buNone/>
            </a:pPr>
            <a:r>
              <a:rPr lang="en-US" sz="2000" dirty="0"/>
              <a:t>Director-Healthy Aging Initiatives</a:t>
            </a:r>
          </a:p>
          <a:p>
            <a:pPr marL="0" indent="0">
              <a:buNone/>
            </a:pPr>
            <a:r>
              <a:rPr lang="en-US" sz="2000" dirty="0"/>
              <a:t>Center for Public Affairs</a:t>
            </a:r>
          </a:p>
          <a:p>
            <a:pPr marL="0" indent="0">
              <a:buNone/>
            </a:pPr>
            <a:r>
              <a:rPr lang="en-US" sz="2000" dirty="0"/>
              <a:t>WA State Department of Health             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437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world without Alzheimer’s disease</a:t>
            </a:r>
            <a:r>
              <a:rPr lang="en-US" sz="1800" baseline="70000" dirty="0"/>
              <a:t>®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07"/>
          <a:stretch/>
        </p:blipFill>
        <p:spPr bwMode="auto">
          <a:xfrm>
            <a:off x="6558113" y="0"/>
            <a:ext cx="4109888" cy="611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4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      </a:t>
            </a:r>
            <a:r>
              <a:rPr lang="en-US" dirty="0" smtClean="0">
                <a:latin typeface="Cambria" panose="02040503050406030204" pitchFamily="18" charset="0"/>
              </a:rPr>
              <a:t>Caring for your brain in 4 areas</a:t>
            </a:r>
            <a:endParaRPr lang="en-US" sz="1800" b="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Cambria" panose="02040503050406030204" pitchFamily="18" charset="0"/>
              </a:rPr>
              <a:t>                                      </a:t>
            </a:r>
          </a:p>
          <a:p>
            <a:pPr marL="0" indent="0" algn="just">
              <a:buNone/>
            </a:pPr>
            <a:r>
              <a:rPr lang="en-US" sz="2400" b="1" dirty="0">
                <a:latin typeface="Cambria" panose="02040503050406030204" pitchFamily="18" charset="0"/>
              </a:rPr>
              <a:t>                                        </a:t>
            </a:r>
            <a:r>
              <a:rPr lang="en-US" b="1" dirty="0" smtClean="0">
                <a:latin typeface="Cambria" panose="02040503050406030204" pitchFamily="18" charset="0"/>
              </a:rPr>
              <a:t>Physical Activity</a:t>
            </a:r>
          </a:p>
          <a:p>
            <a:pPr marL="0" indent="0" algn="just">
              <a:buNone/>
            </a:pPr>
            <a:endParaRPr lang="en-US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                                 Diet and Nutrition </a:t>
            </a:r>
          </a:p>
          <a:p>
            <a:pPr algn="just"/>
            <a:endParaRPr lang="en-US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                               Cognitive Stimulation </a:t>
            </a:r>
          </a:p>
          <a:p>
            <a:pPr algn="just"/>
            <a:endParaRPr lang="en-US" b="1" dirty="0" smtClean="0"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en-US" b="1" dirty="0" smtClean="0">
                <a:latin typeface="Cambria" panose="02040503050406030204" pitchFamily="18" charset="0"/>
              </a:rPr>
              <a:t>                                  Social Engagement</a:t>
            </a:r>
          </a:p>
        </p:txBody>
      </p:sp>
    </p:spTree>
    <p:extLst>
      <p:ext uri="{BB962C8B-B14F-4D97-AF65-F5344CB8AC3E}">
        <p14:creationId xmlns:p14="http://schemas.microsoft.com/office/powerpoint/2010/main" val="24474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	    </a:t>
            </a:r>
            <a:r>
              <a:rPr lang="en-US" sz="5400" dirty="0">
                <a:latin typeface="Cambria" panose="02040503050406030204" pitchFamily="18" charset="0"/>
              </a:rPr>
              <a:t>Physical Activity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772" y="1295400"/>
            <a:ext cx="7460457" cy="4191000"/>
          </a:xfrm>
        </p:spPr>
      </p:pic>
    </p:spTree>
    <p:extLst>
      <p:ext uri="{BB962C8B-B14F-4D97-AF65-F5344CB8AC3E}">
        <p14:creationId xmlns:p14="http://schemas.microsoft.com/office/powerpoint/2010/main" val="23685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1440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sz="4000" dirty="0">
                <a:latin typeface="Cambria" panose="02040503050406030204" pitchFamily="18" charset="0"/>
              </a:rPr>
              <a:t>Here’s why we need to move: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4267200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>
                <a:latin typeface="Cambria" panose="02040503050406030204" pitchFamily="18" charset="0"/>
              </a:rPr>
              <a:t>The brain has over one billion neurons.</a:t>
            </a:r>
          </a:p>
          <a:p>
            <a:r>
              <a:rPr lang="en-US" sz="3600" dirty="0">
                <a:latin typeface="Cambria" panose="02040503050406030204" pitchFamily="18" charset="0"/>
              </a:rPr>
              <a:t>Heart beats roughly 120, 000 times.</a:t>
            </a:r>
          </a:p>
          <a:p>
            <a:r>
              <a:rPr lang="en-US" sz="3600" dirty="0">
                <a:latin typeface="Cambria" panose="02040503050406030204" pitchFamily="18" charset="0"/>
              </a:rPr>
              <a:t>25% of the blood flow goes to the brain.</a:t>
            </a:r>
          </a:p>
          <a:p>
            <a:r>
              <a:rPr lang="en-US" sz="3600" dirty="0">
                <a:latin typeface="Cambria" panose="02040503050406030204" pitchFamily="18" charset="0"/>
              </a:rPr>
              <a:t>What is good for our hearts is also good for our brains.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increase our heart 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Walking                        Mowing the lawn               </a:t>
            </a:r>
          </a:p>
          <a:p>
            <a:r>
              <a:rPr lang="en-US" dirty="0" smtClean="0"/>
              <a:t>Running			   Walking the dog</a:t>
            </a:r>
          </a:p>
          <a:p>
            <a:r>
              <a:rPr lang="en-US" dirty="0" smtClean="0"/>
              <a:t>Dancing			   Zumba</a:t>
            </a:r>
          </a:p>
          <a:p>
            <a:r>
              <a:rPr lang="en-US" dirty="0" smtClean="0"/>
              <a:t>Gardening		   Kayaking</a:t>
            </a:r>
          </a:p>
          <a:p>
            <a:r>
              <a:rPr lang="en-US" dirty="0" smtClean="0"/>
              <a:t>Yoga                             Hiking</a:t>
            </a:r>
          </a:p>
          <a:p>
            <a:r>
              <a:rPr lang="en-US" dirty="0" smtClean="0"/>
              <a:t>Biking			    Rock Climbing</a:t>
            </a:r>
          </a:p>
          <a:p>
            <a:r>
              <a:rPr lang="en-US" dirty="0" smtClean="0"/>
              <a:t>Housework		    Elliptical</a:t>
            </a:r>
          </a:p>
          <a:p>
            <a:r>
              <a:rPr lang="en-US" dirty="0" smtClean="0"/>
              <a:t>Lifting weights               Marching in Place</a:t>
            </a:r>
          </a:p>
          <a:p>
            <a:r>
              <a:rPr lang="en-US" dirty="0" smtClean="0"/>
              <a:t>Swimming		    Playing with your kids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As long as your heart rate is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1"/>
            <a:ext cx="7010400" cy="4038599"/>
          </a:xfrm>
        </p:spPr>
      </p:pic>
    </p:spTree>
    <p:extLst>
      <p:ext uri="{BB962C8B-B14F-4D97-AF65-F5344CB8AC3E}">
        <p14:creationId xmlns:p14="http://schemas.microsoft.com/office/powerpoint/2010/main" val="3856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</a:t>
            </a:r>
            <a:r>
              <a:rPr lang="en-US" sz="4400" dirty="0">
                <a:latin typeface="Cambria" panose="02040503050406030204" pitchFamily="18" charset="0"/>
              </a:rPr>
              <a:t>Diet and Nutrition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3000"/>
            <a:ext cx="6172200" cy="4419600"/>
          </a:xfrm>
        </p:spPr>
      </p:pic>
    </p:spTree>
    <p:extLst>
      <p:ext uri="{BB962C8B-B14F-4D97-AF65-F5344CB8AC3E}">
        <p14:creationId xmlns:p14="http://schemas.microsoft.com/office/powerpoint/2010/main" val="2811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dirty="0" smtClean="0">
                <a:latin typeface="Cambria" panose="02040503050406030204" pitchFamily="18" charset="0"/>
              </a:rPr>
              <a:t>Mediterranean Diet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28" y="1108076"/>
            <a:ext cx="7474744" cy="4302125"/>
          </a:xfrm>
        </p:spPr>
      </p:pic>
    </p:spTree>
    <p:extLst>
      <p:ext uri="{BB962C8B-B14F-4D97-AF65-F5344CB8AC3E}">
        <p14:creationId xmlns:p14="http://schemas.microsoft.com/office/powerpoint/2010/main" val="1059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                      </a:t>
            </a:r>
            <a:r>
              <a:rPr lang="en-US" sz="5400" dirty="0">
                <a:latin typeface="Cambria" panose="02040503050406030204" pitchFamily="18" charset="0"/>
              </a:rPr>
              <a:t>Dash Diet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7696200" cy="4419600"/>
          </a:xfrm>
        </p:spPr>
      </p:pic>
    </p:spTree>
    <p:extLst>
      <p:ext uri="{BB962C8B-B14F-4D97-AF65-F5344CB8AC3E}">
        <p14:creationId xmlns:p14="http://schemas.microsoft.com/office/powerpoint/2010/main" val="1305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eat                 What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Nuts, seeds, legumes, beans, whole grains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Lean meats and fish</a:t>
            </a:r>
          </a:p>
          <a:p>
            <a:r>
              <a:rPr lang="en-US" sz="3200" dirty="0">
                <a:latin typeface="Cambria" panose="02040503050406030204" pitchFamily="18" charset="0"/>
              </a:rPr>
              <a:t>Fruits </a:t>
            </a:r>
          </a:p>
          <a:p>
            <a:r>
              <a:rPr lang="en-US" sz="3200" dirty="0">
                <a:latin typeface="Cambria" panose="02040503050406030204" pitchFamily="18" charset="0"/>
              </a:rPr>
              <a:t>Vegetables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Olive oil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>
                <a:latin typeface="Cambria" panose="02040503050406030204" pitchFamily="18" charset="0"/>
              </a:rPr>
              <a:t>Saturated and trans fats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Processed foods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Foods that are high in sodium and sugar</a:t>
            </a:r>
          </a:p>
          <a:p>
            <a:r>
              <a:rPr lang="en-US" sz="3200" dirty="0">
                <a:latin typeface="Cambria" panose="02040503050406030204" pitchFamily="18" charset="0"/>
              </a:rPr>
              <a:t>Deep fried foods</a:t>
            </a:r>
          </a:p>
          <a:p>
            <a:r>
              <a:rPr lang="en-US" sz="3200" dirty="0">
                <a:latin typeface="Cambria" panose="02040503050406030204" pitchFamily="18" charset="0"/>
              </a:rPr>
              <a:t>Unhealthy fast foods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2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brain health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brain health is impacting the workplace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lifestyle interventions can improve brain health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workplaces can do to support a “healthy brain” work environment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7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</a:t>
            </a:r>
            <a:r>
              <a:rPr lang="en-US" sz="4400" dirty="0">
                <a:latin typeface="Cambria" panose="02040503050406030204" pitchFamily="18" charset="0"/>
              </a:rPr>
              <a:t>Cognitive Stimulation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3000"/>
            <a:ext cx="7620000" cy="4596606"/>
          </a:xfrm>
        </p:spPr>
      </p:pic>
    </p:spTree>
    <p:extLst>
      <p:ext uri="{BB962C8B-B14F-4D97-AF65-F5344CB8AC3E}">
        <p14:creationId xmlns:p14="http://schemas.microsoft.com/office/powerpoint/2010/main" val="4018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Ways to stimulate your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 new language</a:t>
            </a:r>
          </a:p>
          <a:p>
            <a:r>
              <a:rPr lang="en-US" dirty="0" smtClean="0"/>
              <a:t>Read </a:t>
            </a:r>
          </a:p>
          <a:p>
            <a:r>
              <a:rPr lang="en-US" dirty="0" smtClean="0"/>
              <a:t>Learn a new skill</a:t>
            </a:r>
          </a:p>
          <a:p>
            <a:r>
              <a:rPr lang="en-US" dirty="0" smtClean="0"/>
              <a:t>Learn a new game</a:t>
            </a:r>
          </a:p>
          <a:p>
            <a:r>
              <a:rPr lang="en-US" dirty="0" smtClean="0"/>
              <a:t>Do word puzzles</a:t>
            </a:r>
          </a:p>
          <a:p>
            <a:r>
              <a:rPr lang="en-US" dirty="0" smtClean="0"/>
              <a:t>Drive a new way home(no GPS)</a:t>
            </a:r>
          </a:p>
          <a:p>
            <a:r>
              <a:rPr lang="en-US" dirty="0" smtClean="0"/>
              <a:t>Use your other hand to brush teeth/hair</a:t>
            </a:r>
          </a:p>
          <a:p>
            <a:r>
              <a:rPr lang="en-US" dirty="0" smtClean="0"/>
              <a:t>Embrace new and novel experiences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82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sz="4800" dirty="0">
                <a:latin typeface="Cambria" panose="02040503050406030204" pitchFamily="18" charset="0"/>
              </a:rPr>
              <a:t>Social Engagement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15" y="1108076"/>
            <a:ext cx="7454970" cy="4530725"/>
          </a:xfrm>
        </p:spPr>
      </p:pic>
    </p:spTree>
    <p:extLst>
      <p:ext uri="{BB962C8B-B14F-4D97-AF65-F5344CB8AC3E}">
        <p14:creationId xmlns:p14="http://schemas.microsoft.com/office/powerpoint/2010/main" val="23193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mbria" panose="02040503050406030204" pitchFamily="18" charset="0"/>
              </a:rPr>
              <a:t>  How to remain socially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Visit</a:t>
            </a:r>
            <a:r>
              <a:rPr lang="en-US" dirty="0" smtClean="0"/>
              <a:t> </a:t>
            </a:r>
            <a:r>
              <a:rPr lang="en-US" dirty="0" smtClean="0">
                <a:latin typeface="Cambria" panose="02040503050406030204" pitchFamily="18" charset="0"/>
              </a:rPr>
              <a:t>friends                             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Visit family                               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Join a book club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Volunteer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Start a game night                               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Meet your neighbors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Say Hi at the grocery store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Try online dating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Go to social meet ups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Love your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292641"/>
            <a:ext cx="8229600" cy="461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84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4019149"/>
              </p:ext>
            </p:extLst>
          </p:nvPr>
        </p:nvGraphicFramePr>
        <p:xfrm>
          <a:off x="641450" y="1828795"/>
          <a:ext cx="10877266" cy="43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Promoting brain </a:t>
            </a:r>
            <a:r>
              <a:rPr lang="en-US" dirty="0"/>
              <a:t>h</a:t>
            </a:r>
            <a:r>
              <a:rPr lang="en-US" dirty="0" smtClean="0"/>
              <a:t>ealth in the workplace</a:t>
            </a:r>
            <a:endParaRPr lang="en-US" dirty="0"/>
          </a:p>
        </p:txBody>
      </p:sp>
      <p:pic>
        <p:nvPicPr>
          <p:cNvPr id="3" name="Picture 2" descr="File:Tool box icon-01.svg - Wikimedia Common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38" y="2126630"/>
            <a:ext cx="1385160" cy="2007175"/>
          </a:xfrm>
          <a:prstGeom prst="rect">
            <a:avLst/>
          </a:prstGeom>
        </p:spPr>
      </p:pic>
      <p:pic>
        <p:nvPicPr>
          <p:cNvPr id="7" name="Picture 6" descr="Team:Michigan Software - 2016.igem.or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87" y="2405338"/>
            <a:ext cx="1449757" cy="14497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3753" y="4394480"/>
            <a:ext cx="17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Affinity Groups 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7238" y="4394480"/>
            <a:ext cx="1385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Toolkit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588690" y="4394480"/>
            <a:ext cx="211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Integration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645041" y="4394480"/>
            <a:ext cx="16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Lifestyle </a:t>
            </a:r>
            <a:endParaRPr lang="en-US" b="1" dirty="0"/>
          </a:p>
        </p:txBody>
      </p:sp>
      <p:pic>
        <p:nvPicPr>
          <p:cNvPr id="6" name="Picture 5" descr="API Evangelis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63" y="2342367"/>
            <a:ext cx="1667788" cy="1667788"/>
          </a:xfrm>
          <a:prstGeom prst="rect">
            <a:avLst/>
          </a:prstGeom>
        </p:spPr>
      </p:pic>
      <p:pic>
        <p:nvPicPr>
          <p:cNvPr id="11" name="Picture 10" descr="Financial Adviser Competency – Parliament of Australia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740" y="2423409"/>
            <a:ext cx="1108546" cy="15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Affinity group: caring </a:t>
            </a:r>
            <a:r>
              <a:rPr lang="en-US" dirty="0"/>
              <a:t>for </a:t>
            </a:r>
            <a:r>
              <a:rPr lang="en-US" i="1" dirty="0"/>
              <a:t>working </a:t>
            </a:r>
            <a:r>
              <a:rPr lang="en-US" dirty="0"/>
              <a:t>c</a:t>
            </a:r>
            <a:r>
              <a:rPr lang="en-US" dirty="0" smtClean="0"/>
              <a:t>aregivers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Health Care Authority’s </a:t>
            </a:r>
            <a:r>
              <a:rPr lang="en-US" sz="3200" dirty="0" smtClean="0"/>
              <a:t>approach</a:t>
            </a:r>
          </a:p>
          <a:p>
            <a:r>
              <a:rPr lang="en-US" dirty="0" smtClean="0"/>
              <a:t>Grassroots </a:t>
            </a:r>
            <a:r>
              <a:rPr lang="en-US" dirty="0"/>
              <a:t>request</a:t>
            </a:r>
          </a:p>
          <a:p>
            <a:r>
              <a:rPr lang="en-US" dirty="0"/>
              <a:t>Forming</a:t>
            </a:r>
          </a:p>
          <a:p>
            <a:r>
              <a:rPr lang="en-US" dirty="0"/>
              <a:t>Purpose: </a:t>
            </a:r>
          </a:p>
          <a:p>
            <a:pPr lvl="1"/>
            <a:r>
              <a:rPr lang="en-US" dirty="0"/>
              <a:t>Provide resources to HCA caregiving employees</a:t>
            </a:r>
          </a:p>
          <a:p>
            <a:pPr lvl="1"/>
            <a:r>
              <a:rPr lang="en-US" dirty="0"/>
              <a:t>Shared experiences &amp; understanding</a:t>
            </a:r>
          </a:p>
          <a:p>
            <a:pPr lvl="1"/>
            <a:r>
              <a:rPr lang="en-US" dirty="0"/>
              <a:t>Providing a better informed workplace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951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Additional support for caregivers in the workplace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Private area for phone calls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Flexible scheduling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Resource fairs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Remote work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Orientation materials offering caregiver information</a:t>
            </a:r>
          </a:p>
        </p:txBody>
      </p:sp>
      <p:pic>
        <p:nvPicPr>
          <p:cNvPr id="5" name="Picture 4" descr="amanda - 5/13 - Midwestern Mo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466" y="2146850"/>
            <a:ext cx="3366880" cy="28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8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resources </a:t>
            </a:r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2"/>
              </a:rPr>
              <a:t>Employee Assistance Program (EAP) </a:t>
            </a:r>
            <a:r>
              <a:rPr lang="en-US" dirty="0"/>
              <a:t> 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u="sng" dirty="0">
                <a:hlinkClick r:id="rId3"/>
              </a:rPr>
              <a:t>Family and Medical Leave Act (FMLA</a:t>
            </a:r>
            <a:r>
              <a:rPr lang="en-US" u="sng" dirty="0" smtClean="0">
                <a:hlinkClick r:id="rId3"/>
              </a:rPr>
              <a:t>)</a:t>
            </a:r>
            <a:endParaRPr lang="en-US" u="sng" dirty="0" smtClean="0"/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Paid Family and Medical Leave (PFML</a:t>
            </a:r>
            <a:r>
              <a:rPr lang="en-US" u="sng" dirty="0" smtClean="0">
                <a:hlinkClick r:id="rId4"/>
              </a:rPr>
              <a:t>)</a:t>
            </a:r>
            <a:endParaRPr lang="en-US" u="sng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Special Leave: </a:t>
            </a:r>
            <a:r>
              <a:rPr lang="en-US" u="sng" dirty="0">
                <a:hlinkClick r:id="rId5"/>
              </a:rPr>
              <a:t>Family Care Emergencies</a:t>
            </a:r>
            <a:endParaRPr lang="en-US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932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Integration: risk </a:t>
            </a:r>
            <a:r>
              <a:rPr lang="en-US" sz="3600" dirty="0"/>
              <a:t>r</a:t>
            </a:r>
            <a:r>
              <a:rPr lang="en-US" sz="3600" dirty="0" smtClean="0"/>
              <a:t>eduction </a:t>
            </a:r>
            <a:r>
              <a:rPr lang="en-US" sz="3600" dirty="0"/>
              <a:t>m</a:t>
            </a:r>
            <a:r>
              <a:rPr lang="en-US" sz="3600" dirty="0" smtClean="0"/>
              <a:t>essaging </a:t>
            </a:r>
            <a:r>
              <a:rPr lang="en-US" sz="3600" dirty="0"/>
              <a:t>for </a:t>
            </a:r>
            <a:r>
              <a:rPr lang="en-US" sz="3600" dirty="0" smtClean="0"/>
              <a:t>health </a:t>
            </a:r>
            <a:r>
              <a:rPr lang="en-US" sz="3600" dirty="0"/>
              <a:t>e</a:t>
            </a:r>
            <a:r>
              <a:rPr lang="en-US" sz="3600" dirty="0" smtClean="0"/>
              <a:t>ducation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Exercise</a:t>
            </a:r>
            <a:endParaRPr lang="en-US" dirty="0"/>
          </a:p>
          <a:p>
            <a:r>
              <a:rPr lang="en-US" dirty="0"/>
              <a:t>Tobacco/Nicotine Use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High blood pressure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Head injury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72350" y="1915319"/>
            <a:ext cx="27813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28" y="0"/>
            <a:ext cx="9144000" cy="2387600"/>
          </a:xfrm>
        </p:spPr>
        <p:txBody>
          <a:bodyPr/>
          <a:lstStyle/>
          <a:p>
            <a:r>
              <a:rPr lang="en-US" dirty="0" smtClean="0"/>
              <a:t>What are you looking forward to as you age?</a:t>
            </a:r>
            <a:endParaRPr lang="en-US" dirty="0"/>
          </a:p>
        </p:txBody>
      </p:sp>
      <p:pic>
        <p:nvPicPr>
          <p:cNvPr id="3" name="Picture 2" descr="Edmonds Senior Center offering Aging Mastery Program starting Feb. 3 - My Edmonds New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445" y="3014328"/>
            <a:ext cx="3692365" cy="241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79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Healthy living for your </a:t>
            </a:r>
            <a:r>
              <a:rPr lang="en-US" sz="3200" dirty="0"/>
              <a:t>b</a:t>
            </a:r>
            <a:r>
              <a:rPr lang="en-US" sz="3200" dirty="0" smtClean="0"/>
              <a:t>rain: 10 Ways to Love </a:t>
            </a:r>
            <a:r>
              <a:rPr lang="en-US" sz="3200" dirty="0"/>
              <a:t>Y</a:t>
            </a:r>
            <a:r>
              <a:rPr lang="en-US" sz="3200" dirty="0" smtClean="0"/>
              <a:t>our </a:t>
            </a:r>
            <a:r>
              <a:rPr lang="en-US" sz="3200" dirty="0"/>
              <a:t>B</a:t>
            </a:r>
            <a:r>
              <a:rPr lang="en-US" sz="3200" dirty="0" smtClean="0"/>
              <a:t>rain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Physical Activity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Diet and Nutrition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Cognitive Stimulation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Social Engagement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337" y="1690688"/>
            <a:ext cx="241834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53" y="315735"/>
            <a:ext cx="10190474" cy="57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43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wellness </a:t>
            </a:r>
            <a:r>
              <a:rPr lang="en-US" dirty="0"/>
              <a:t>c</a:t>
            </a:r>
            <a:r>
              <a:rPr lang="en-US" dirty="0" smtClean="0"/>
              <a:t>oordinators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Review policies that support people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 a policy in place to support social groups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Highlight SmartHealth tiles that support brain health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Offer group activities that encourage team options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Collaborate Combined Food Drive with wellness events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Include agency related or pop culture trivia in a newsletter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63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ideas?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What program ideas do you have that can support </a:t>
            </a:r>
            <a:r>
              <a:rPr lang="en-US" sz="4400" dirty="0" smtClean="0"/>
              <a:t>brain </a:t>
            </a:r>
            <a:r>
              <a:rPr lang="en-US" sz="4400" dirty="0"/>
              <a:t>health ?  </a:t>
            </a: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sz="4400" dirty="0" smtClean="0"/>
              <a:t>Please </a:t>
            </a:r>
            <a:r>
              <a:rPr lang="en-US" sz="4400" dirty="0"/>
              <a:t>share you ideas in the room and on the </a:t>
            </a:r>
            <a:r>
              <a:rPr lang="en-US" sz="4400" dirty="0" smtClean="0"/>
              <a:t>webinar </a:t>
            </a:r>
            <a:r>
              <a:rPr lang="en-US" sz="4400" dirty="0"/>
              <a:t>via text box.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73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Please contact us at:</a:t>
            </a:r>
          </a:p>
          <a:p>
            <a:pPr>
              <a:buNone/>
            </a:pPr>
            <a:endParaRPr lang="en-US" altLang="en-US" sz="32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			Washington </a:t>
            </a:r>
            <a:r>
              <a:rPr lang="en-US" altLang="en-US" sz="3200" dirty="0">
                <a:solidFill>
                  <a:schemeClr val="tx1"/>
                </a:solidFill>
              </a:rPr>
              <a:t>Wellness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			360-725-1700</a:t>
            </a:r>
          </a:p>
          <a:p>
            <a:pPr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	</a:t>
            </a:r>
            <a:r>
              <a:rPr lang="en-US" altLang="en-US" sz="3200" dirty="0" smtClean="0">
                <a:solidFill>
                  <a:schemeClr val="tx1"/>
                </a:solidFill>
              </a:rPr>
              <a:t>		</a:t>
            </a:r>
            <a:r>
              <a:rPr lang="en-US" altLang="en-US" sz="3200" dirty="0" smtClean="0">
                <a:solidFill>
                  <a:schemeClr val="tx1"/>
                </a:solidFill>
                <a:hlinkClick r:id="rId3"/>
              </a:rPr>
              <a:t>wawellness@hca.wa.gov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 descr="Thank You PNG Transparent Images | PNG Al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569" y="3118339"/>
            <a:ext cx="5994116" cy="31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6382358"/>
              </p:ext>
            </p:extLst>
          </p:nvPr>
        </p:nvGraphicFramePr>
        <p:xfrm>
          <a:off x="641450" y="1828795"/>
          <a:ext cx="10877266" cy="4326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brain </a:t>
            </a:r>
            <a:r>
              <a:rPr lang="en-US" dirty="0"/>
              <a:t>h</a:t>
            </a:r>
            <a:r>
              <a:rPr lang="en-US" dirty="0" smtClean="0"/>
              <a:t>ealth?</a:t>
            </a:r>
            <a:endParaRPr lang="en-US" dirty="0"/>
          </a:p>
        </p:txBody>
      </p:sp>
      <p:pic>
        <p:nvPicPr>
          <p:cNvPr id="2" name="Picture 1" descr="Kostenlose Illustration: Elefant, Rüssel, Schild, Mahnung - Kostenloses Bild auf Pixabay - 2799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56" y="2629162"/>
            <a:ext cx="1527140" cy="1078543"/>
          </a:xfrm>
          <a:prstGeom prst="rect">
            <a:avLst/>
          </a:prstGeom>
        </p:spPr>
      </p:pic>
      <p:pic>
        <p:nvPicPr>
          <p:cNvPr id="6" name="Picture 5" descr="Innovating pedagogy 2013 | e-Learning Professor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03" y="2504116"/>
            <a:ext cx="1327759" cy="1301204"/>
          </a:xfrm>
          <a:prstGeom prst="rect">
            <a:avLst/>
          </a:prstGeom>
        </p:spPr>
      </p:pic>
      <p:pic>
        <p:nvPicPr>
          <p:cNvPr id="10" name="Picture 9" descr="Clipart - Brain activity – Métacognitio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3" y="2473337"/>
            <a:ext cx="1322117" cy="1390189"/>
          </a:xfrm>
          <a:prstGeom prst="rect">
            <a:avLst/>
          </a:prstGeom>
        </p:spPr>
      </p:pic>
      <p:pic>
        <p:nvPicPr>
          <p:cNvPr id="19" name="Picture 18" descr="Family Parents Mother · Free vector graphic on Pixabay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037" y="2629163"/>
            <a:ext cx="1494084" cy="10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45" y="439728"/>
            <a:ext cx="8983055" cy="5654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944" y="478012"/>
            <a:ext cx="26145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+mj-lt"/>
              </a:rPr>
              <a:t>Prevalence of Alzheimer’s Dementia in the U.S</a:t>
            </a:r>
            <a:r>
              <a:rPr lang="en-US" sz="3200" dirty="0" smtClean="0">
                <a:solidFill>
                  <a:schemeClr val="accent1"/>
                </a:solidFill>
                <a:latin typeface="+mj-lt"/>
              </a:rPr>
              <a:t>.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Currently, </a:t>
            </a:r>
          </a:p>
          <a:p>
            <a:pPr algn="ctr"/>
            <a:r>
              <a:rPr lang="en-US" sz="3200" dirty="0" smtClean="0"/>
              <a:t>5.8 million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59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8972550" cy="59578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96645" y="470566"/>
            <a:ext cx="24459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Alzheimer’s disease is the 3</a:t>
            </a:r>
            <a:r>
              <a:rPr lang="en-US" sz="3200" baseline="30000" dirty="0" smtClean="0">
                <a:latin typeface="+mj-lt"/>
              </a:rPr>
              <a:t>rd</a:t>
            </a:r>
            <a:r>
              <a:rPr lang="en-US" sz="3200" dirty="0" smtClean="0">
                <a:latin typeface="+mj-lt"/>
              </a:rPr>
              <a:t> leading cause of death in Washington, 6</a:t>
            </a:r>
            <a:r>
              <a:rPr lang="en-US" sz="3200" baseline="30000" dirty="0" smtClean="0">
                <a:latin typeface="+mj-lt"/>
              </a:rPr>
              <a:t>th</a:t>
            </a:r>
            <a:r>
              <a:rPr lang="en-US" sz="3200" dirty="0" smtClean="0">
                <a:latin typeface="+mj-lt"/>
              </a:rPr>
              <a:t> leading cause in the U.S.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3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9403" y="2601200"/>
            <a:ext cx="4405562" cy="3547819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3600" dirty="0" smtClean="0">
                <a:solidFill>
                  <a:srgbClr val="925D9C"/>
                </a:solidFill>
              </a:rPr>
              <a:t>Strategy –</a:t>
            </a:r>
            <a:r>
              <a:rPr lang="en-US" sz="3600" dirty="0" smtClean="0"/>
              <a:t> </a:t>
            </a:r>
          </a:p>
          <a:p>
            <a:pPr algn="r"/>
            <a:r>
              <a:rPr lang="en-US" sz="3600" dirty="0" smtClean="0"/>
              <a:t>Increase public awareness about the connections between health and wellness, brain health and dementia. </a:t>
            </a:r>
            <a:endParaRPr lang="en-US" sz="3600" dirty="0"/>
          </a:p>
        </p:txBody>
      </p:sp>
      <p:pic>
        <p:nvPicPr>
          <p:cNvPr id="5" name="Content Placeholder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2"/>
          <a:stretch/>
        </p:blipFill>
        <p:spPr bwMode="auto">
          <a:xfrm>
            <a:off x="6333893" y="289932"/>
            <a:ext cx="4826603" cy="571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9" y="500634"/>
            <a:ext cx="2505721" cy="14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Dementia 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3046" y="2358225"/>
            <a:ext cx="5563772" cy="4018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Dementia affects two or more of the following functions of the brain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Communication and language</a:t>
            </a:r>
          </a:p>
          <a:p>
            <a:pPr lvl="1"/>
            <a:r>
              <a:rPr lang="en-US" dirty="0"/>
              <a:t>Ability to focus and pay attention</a:t>
            </a:r>
          </a:p>
          <a:p>
            <a:pPr lvl="1"/>
            <a:r>
              <a:rPr lang="en-US" dirty="0"/>
              <a:t>Reasoning and judgment</a:t>
            </a:r>
          </a:p>
          <a:p>
            <a:pPr lvl="1"/>
            <a:r>
              <a:rPr lang="en-US" dirty="0"/>
              <a:t>Visual </a:t>
            </a:r>
            <a:r>
              <a:rPr lang="en-US" dirty="0" smtClean="0"/>
              <a:t>perception</a:t>
            </a:r>
          </a:p>
          <a:p>
            <a:r>
              <a:rPr lang="en-US" dirty="0" smtClean="0"/>
              <a:t>Severe enough to interfere with daily life</a:t>
            </a:r>
          </a:p>
          <a:p>
            <a:pPr lvl="1"/>
            <a:endParaRPr lang="en-US" dirty="0" smtClean="0"/>
          </a:p>
        </p:txBody>
      </p:sp>
      <p:pic>
        <p:nvPicPr>
          <p:cNvPr id="10" name="Picture 9" descr="Yellow Umbrella Vector Clipart image - Free stock photo - Public Domain photo - CC0 Imag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98" y="703384"/>
            <a:ext cx="5352725" cy="45997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231808">
            <a:off x="6617137" y="3701580"/>
            <a:ext cx="2317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Alzheimer’s disease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Vascular dementia</a:t>
            </a:r>
          </a:p>
          <a:p>
            <a:pPr algn="r"/>
            <a:endParaRPr lang="en-US" dirty="0"/>
          </a:p>
          <a:p>
            <a:pPr algn="r"/>
            <a:r>
              <a:rPr lang="en-US" dirty="0" smtClean="0"/>
              <a:t>Lewy Body dementia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1287511">
            <a:off x="9368839" y="3388904"/>
            <a:ext cx="2770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Mixed dementia</a:t>
            </a:r>
          </a:p>
          <a:p>
            <a:endParaRPr lang="en-US" dirty="0" smtClean="0"/>
          </a:p>
          <a:p>
            <a:r>
              <a:rPr lang="en-US" dirty="0" smtClean="0"/>
              <a:t>Frontotemporal dementia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Dementia associated with Parkinson’s 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 rot="20997815">
            <a:off x="7609107" y="1658805"/>
            <a:ext cx="3276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Dementia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1280964">
            <a:off x="8118910" y="5357135"/>
            <a:ext cx="300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Alcohol-related dementia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6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al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ission Symbol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urple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ray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hite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Gold Background">
  <a:themeElements>
    <a:clrScheme name="Alzheimer's Association">
      <a:dk1>
        <a:srgbClr val="4A0D66"/>
      </a:dk1>
      <a:lt1>
        <a:sysClr val="window" lastClr="FFFFFF"/>
      </a:lt1>
      <a:dk2>
        <a:srgbClr val="4A0D66"/>
      </a:dk2>
      <a:lt2>
        <a:srgbClr val="34D9C3"/>
      </a:lt2>
      <a:accent1>
        <a:srgbClr val="FFA400"/>
      </a:accent1>
      <a:accent2>
        <a:srgbClr val="808285"/>
      </a:accent2>
      <a:accent3>
        <a:srgbClr val="BCBEC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12802</TotalTime>
  <Words>2342</Words>
  <Application>Microsoft Office PowerPoint</Application>
  <PresentationFormat>Widescreen</PresentationFormat>
  <Paragraphs>420</Paragraphs>
  <Slides>44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Cambria</vt:lpstr>
      <vt:lpstr>Tahoma</vt:lpstr>
      <vt:lpstr>Office Theme</vt:lpstr>
      <vt:lpstr>3_Office Theme</vt:lpstr>
      <vt:lpstr>2_Office Theme</vt:lpstr>
      <vt:lpstr>1_Office Theme</vt:lpstr>
      <vt:lpstr>Mission Symbol</vt:lpstr>
      <vt:lpstr>Purple Background</vt:lpstr>
      <vt:lpstr>Gray Background</vt:lpstr>
      <vt:lpstr>White Background</vt:lpstr>
      <vt:lpstr>Gold Background</vt:lpstr>
      <vt:lpstr>Teal Background</vt:lpstr>
      <vt:lpstr>Promoting Brain Health in the Workplace</vt:lpstr>
      <vt:lpstr>Guest speakers</vt:lpstr>
      <vt:lpstr>Objectives</vt:lpstr>
      <vt:lpstr>What are you looking forward to as you age?</vt:lpstr>
      <vt:lpstr>What is brain health?</vt:lpstr>
      <vt:lpstr>PowerPoint Presentation</vt:lpstr>
      <vt:lpstr>PowerPoint Presentation</vt:lpstr>
      <vt:lpstr>PowerPoint Presentation</vt:lpstr>
      <vt:lpstr>Dementia </vt:lpstr>
      <vt:lpstr>Reducing risk  over the life-course</vt:lpstr>
      <vt:lpstr>We are all aging    </vt:lpstr>
      <vt:lpstr>Who is impacted by Alzheimer’s disease?</vt:lpstr>
      <vt:lpstr>How brain health impacts the workplace</vt:lpstr>
      <vt:lpstr>Caregivers in the workplace</vt:lpstr>
      <vt:lpstr>Health impact of caregiving</vt:lpstr>
      <vt:lpstr>Age ranges: SmartHealth eligible employees</vt:lpstr>
      <vt:lpstr>Tips for family and care partners</vt:lpstr>
      <vt:lpstr>Healthy Brain </vt:lpstr>
      <vt:lpstr>Mission</vt:lpstr>
      <vt:lpstr>Vision</vt:lpstr>
      <vt:lpstr>      Caring for your brain in 4 areas</vt:lpstr>
      <vt:lpstr>     Physical Activity</vt:lpstr>
      <vt:lpstr>      Here’s why we need to move:</vt:lpstr>
      <vt:lpstr>How can we increase our heart rate?</vt:lpstr>
      <vt:lpstr>     As long as your heart rate is up</vt:lpstr>
      <vt:lpstr>     Diet and Nutrition </vt:lpstr>
      <vt:lpstr>           Mediterranean Diet</vt:lpstr>
      <vt:lpstr>                      Dash Diet</vt:lpstr>
      <vt:lpstr>What to eat                 What to avoid</vt:lpstr>
      <vt:lpstr>    Cognitive Stimulation </vt:lpstr>
      <vt:lpstr> Ways to stimulate your brain</vt:lpstr>
      <vt:lpstr>             Social Engagement</vt:lpstr>
      <vt:lpstr>  How to remain socially engaged</vt:lpstr>
      <vt:lpstr>Love your Brain</vt:lpstr>
      <vt:lpstr>Promoting brain health in the workplace</vt:lpstr>
      <vt:lpstr>Affinity group: caring for working caregivers</vt:lpstr>
      <vt:lpstr>Additional support for caregivers in the workplace</vt:lpstr>
      <vt:lpstr>Human resources support</vt:lpstr>
      <vt:lpstr> Integration: risk reduction messaging for health education </vt:lpstr>
      <vt:lpstr>Healthy living for your brain: 10 Ways to Love Your Brain</vt:lpstr>
      <vt:lpstr>PowerPoint Presentation</vt:lpstr>
      <vt:lpstr>What else can wellness coordinators do?</vt:lpstr>
      <vt:lpstr>Additional ideas?</vt:lpstr>
      <vt:lpstr>Questions?</vt:lpstr>
    </vt:vector>
  </TitlesOfParts>
  <Company>WA State Health Care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Grigg, Brenda E (HCA)</dc:creator>
  <cp:lastModifiedBy>Walker, Pam (HCA)</cp:lastModifiedBy>
  <cp:revision>164</cp:revision>
  <cp:lastPrinted>2020-02-26T00:31:30Z</cp:lastPrinted>
  <dcterms:created xsi:type="dcterms:W3CDTF">2018-03-14T18:03:33Z</dcterms:created>
  <dcterms:modified xsi:type="dcterms:W3CDTF">2020-02-26T00:32:05Z</dcterms:modified>
</cp:coreProperties>
</file>