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7" r:id="rId2"/>
    <p:sldMasterId id="2147483707" r:id="rId3"/>
    <p:sldMasterId id="2147483673" r:id="rId4"/>
  </p:sldMasterIdLst>
  <p:notesMasterIdLst>
    <p:notesMasterId r:id="rId36"/>
  </p:notesMasterIdLst>
  <p:sldIdLst>
    <p:sldId id="269" r:id="rId5"/>
    <p:sldId id="265" r:id="rId6"/>
    <p:sldId id="267" r:id="rId7"/>
    <p:sldId id="273" r:id="rId8"/>
    <p:sldId id="276" r:id="rId9"/>
    <p:sldId id="277" r:id="rId10"/>
    <p:sldId id="289" r:id="rId11"/>
    <p:sldId id="281" r:id="rId12"/>
    <p:sldId id="285" r:id="rId13"/>
    <p:sldId id="298" r:id="rId14"/>
    <p:sldId id="297" r:id="rId15"/>
    <p:sldId id="279" r:id="rId16"/>
    <p:sldId id="294" r:id="rId17"/>
    <p:sldId id="295" r:id="rId18"/>
    <p:sldId id="296" r:id="rId19"/>
    <p:sldId id="283" r:id="rId20"/>
    <p:sldId id="300" r:id="rId21"/>
    <p:sldId id="301" r:id="rId22"/>
    <p:sldId id="302" r:id="rId23"/>
    <p:sldId id="299" r:id="rId24"/>
    <p:sldId id="284" r:id="rId25"/>
    <p:sldId id="290" r:id="rId26"/>
    <p:sldId id="280" r:id="rId27"/>
    <p:sldId id="286" r:id="rId28"/>
    <p:sldId id="291" r:id="rId29"/>
    <p:sldId id="292" r:id="rId30"/>
    <p:sldId id="288" r:id="rId31"/>
    <p:sldId id="287" r:id="rId32"/>
    <p:sldId id="266" r:id="rId33"/>
    <p:sldId id="293" r:id="rId34"/>
    <p:sldId id="262"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04"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CF5"/>
    <a:srgbClr val="CBD6EB"/>
    <a:srgbClr val="925D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84" autoAdjust="0"/>
    <p:restoredTop sz="80349" autoAdjust="0"/>
  </p:normalViewPr>
  <p:slideViewPr>
    <p:cSldViewPr snapToGrid="0">
      <p:cViewPr varScale="1">
        <p:scale>
          <a:sx n="53" d="100"/>
          <a:sy n="53" d="100"/>
        </p:scale>
        <p:origin x="1680" y="52"/>
      </p:cViewPr>
      <p:guideLst>
        <p:guide orient="horz" pos="2904"/>
        <p:guide pos="2880"/>
      </p:guideLst>
    </p:cSldViewPr>
  </p:slideViewPr>
  <p:notesTextViewPr>
    <p:cViewPr>
      <p:scale>
        <a:sx n="3" d="2"/>
        <a:sy n="3" d="2"/>
      </p:scale>
      <p:origin x="0" y="0"/>
    </p:cViewPr>
  </p:notesTextViewPr>
  <p:notesViewPr>
    <p:cSldViewPr snapToGrid="0">
      <p:cViewPr varScale="1">
        <p:scale>
          <a:sx n="59" d="100"/>
          <a:sy n="59" d="100"/>
        </p:scale>
        <p:origin x="3006"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E39E80-3149-401B-825E-137286AFDCE3}"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20C77BBA-0B0B-4118-904C-AC8A9BBE687D}">
      <dgm:prSet custT="1"/>
      <dgm:spPr/>
      <dgm:t>
        <a:bodyPr/>
        <a:lstStyle/>
        <a:p>
          <a:r>
            <a:rPr lang="en-US" sz="1300" dirty="0"/>
            <a:t>Identify positive screen at intake (based on inclusion criteria)</a:t>
          </a:r>
        </a:p>
      </dgm:t>
    </dgm:pt>
    <dgm:pt modelId="{593E41C7-4B0A-4B8F-8A1A-DDDD4A7151C3}" type="parTrans" cxnId="{5A0BFA7A-840D-4E27-8661-F5BE399217B6}">
      <dgm:prSet/>
      <dgm:spPr/>
      <dgm:t>
        <a:bodyPr/>
        <a:lstStyle/>
        <a:p>
          <a:endParaRPr lang="en-US"/>
        </a:p>
      </dgm:t>
    </dgm:pt>
    <dgm:pt modelId="{20FA4E78-8DFE-4E22-BC15-B8040F42D493}" type="sibTrans" cxnId="{5A0BFA7A-840D-4E27-8661-F5BE399217B6}">
      <dgm:prSet/>
      <dgm:spPr/>
      <dgm:t>
        <a:bodyPr/>
        <a:lstStyle/>
        <a:p>
          <a:endParaRPr lang="en-US"/>
        </a:p>
      </dgm:t>
    </dgm:pt>
    <dgm:pt modelId="{D87C7BC2-F735-4B8F-915E-E25304A99328}">
      <dgm:prSet custT="1"/>
      <dgm:spPr/>
      <dgm:t>
        <a:bodyPr/>
        <a:lstStyle/>
        <a:p>
          <a:r>
            <a:rPr lang="en-US" sz="1300" dirty="0"/>
            <a:t>Confirm that the client does not have naloxone, is appropriate in clinical judgement for a kit, and agrees/wants naloxone </a:t>
          </a:r>
        </a:p>
      </dgm:t>
    </dgm:pt>
    <dgm:pt modelId="{B5E211EF-FDE1-4D91-8F9B-1734D448D28A}" type="parTrans" cxnId="{149DD373-240A-4E7E-8D76-C3A8D2652D37}">
      <dgm:prSet/>
      <dgm:spPr/>
      <dgm:t>
        <a:bodyPr/>
        <a:lstStyle/>
        <a:p>
          <a:endParaRPr lang="en-US"/>
        </a:p>
      </dgm:t>
    </dgm:pt>
    <dgm:pt modelId="{69F138EB-1DAF-410C-860C-726C1D62F66B}" type="sibTrans" cxnId="{149DD373-240A-4E7E-8D76-C3A8D2652D37}">
      <dgm:prSet/>
      <dgm:spPr/>
      <dgm:t>
        <a:bodyPr/>
        <a:lstStyle/>
        <a:p>
          <a:endParaRPr lang="en-US"/>
        </a:p>
      </dgm:t>
    </dgm:pt>
    <dgm:pt modelId="{F0E4311A-324B-4BFF-A363-4CA08AAFFC43}">
      <dgm:prSet custT="1"/>
      <dgm:spPr/>
      <dgm:t>
        <a:bodyPr/>
        <a:lstStyle/>
        <a:p>
          <a:r>
            <a:rPr lang="en-US" sz="1300" u="sng" dirty="0"/>
            <a:t>Initiate pharmacy notification protocol </a:t>
          </a:r>
          <a:r>
            <a:rPr lang="en-US" sz="1300" dirty="0"/>
            <a:t>the </a:t>
          </a:r>
          <a:r>
            <a:rPr lang="en-US" sz="1300" b="1" dirty="0"/>
            <a:t>same day</a:t>
          </a:r>
          <a:r>
            <a:rPr lang="en-US" sz="1300" dirty="0"/>
            <a:t> as the assessment and informs client about the timing of getting naloxone in hand (e.g., will have it at next visit, if that visit is greater than </a:t>
          </a:r>
          <a:r>
            <a:rPr lang="en-US" sz="1300" dirty="0" err="1"/>
            <a:t>xyz</a:t>
          </a:r>
          <a:r>
            <a:rPr lang="en-US" sz="1300" dirty="0"/>
            <a:t>, will mail to patient’s home or give client preference on how to receive). </a:t>
          </a:r>
        </a:p>
      </dgm:t>
    </dgm:pt>
    <dgm:pt modelId="{37CDD018-DEEC-4802-A092-F76403B00E98}" type="parTrans" cxnId="{5D35D8DD-C7E5-455D-9806-B95A6A95C306}">
      <dgm:prSet/>
      <dgm:spPr/>
      <dgm:t>
        <a:bodyPr/>
        <a:lstStyle/>
        <a:p>
          <a:endParaRPr lang="en-US"/>
        </a:p>
      </dgm:t>
    </dgm:pt>
    <dgm:pt modelId="{1283EEF1-17BB-4380-91EE-C1F6D8F35776}" type="sibTrans" cxnId="{5D35D8DD-C7E5-455D-9806-B95A6A95C306}">
      <dgm:prSet/>
      <dgm:spPr/>
      <dgm:t>
        <a:bodyPr/>
        <a:lstStyle/>
        <a:p>
          <a:endParaRPr lang="en-US"/>
        </a:p>
      </dgm:t>
    </dgm:pt>
    <dgm:pt modelId="{D7FC79F7-54BB-4CFE-8221-616386D2DB69}">
      <dgm:prSet custT="1"/>
      <dgm:spPr/>
      <dgm:t>
        <a:bodyPr/>
        <a:lstStyle/>
        <a:p>
          <a:r>
            <a:rPr lang="en-US" sz="1300" u="sng" dirty="0"/>
            <a:t>Complete education</a:t>
          </a:r>
          <a:r>
            <a:rPr lang="en-US" sz="1300" dirty="0"/>
            <a:t>: Clinician/staff completes education at that visit if client will get mail-order medication or completes education at time of naloxone provision (based on organization policy)  </a:t>
          </a:r>
        </a:p>
      </dgm:t>
    </dgm:pt>
    <dgm:pt modelId="{EBBA7F66-8E5E-4C32-A6C7-F8614EBDC25B}" type="parTrans" cxnId="{F95564E4-9C9B-4D7F-9AE6-962C03472B52}">
      <dgm:prSet/>
      <dgm:spPr/>
      <dgm:t>
        <a:bodyPr/>
        <a:lstStyle/>
        <a:p>
          <a:endParaRPr lang="en-US"/>
        </a:p>
      </dgm:t>
    </dgm:pt>
    <dgm:pt modelId="{B34135EB-4BD3-4CE0-BD5D-D4F0B4F9BF29}" type="sibTrans" cxnId="{F95564E4-9C9B-4D7F-9AE6-962C03472B52}">
      <dgm:prSet/>
      <dgm:spPr/>
      <dgm:t>
        <a:bodyPr/>
        <a:lstStyle/>
        <a:p>
          <a:endParaRPr lang="en-US"/>
        </a:p>
      </dgm:t>
    </dgm:pt>
    <dgm:pt modelId="{C45D6D88-BE6E-46AA-87AD-1A6B967BC711}">
      <dgm:prSet custT="1"/>
      <dgm:spPr/>
      <dgm:t>
        <a:bodyPr/>
        <a:lstStyle/>
        <a:p>
          <a:r>
            <a:rPr lang="en-US" sz="1300" dirty="0"/>
            <a:t>Document (same day as assessment) 1)+ screening, 2) education plan (completed or when it will be complete and requisite brochures given), 3) initiation of pharmacy protocol, 4) determined method of naloxone provision (mail order or in hand at next visit on </a:t>
          </a:r>
          <a:r>
            <a:rPr lang="en-US" sz="1300" i="1" dirty="0" err="1"/>
            <a:t>xyz</a:t>
          </a:r>
          <a:r>
            <a:rPr lang="en-US" sz="1300" i="1" dirty="0"/>
            <a:t> date</a:t>
          </a:r>
          <a:r>
            <a:rPr lang="en-US" sz="1300" dirty="0"/>
            <a:t>)</a:t>
          </a:r>
        </a:p>
      </dgm:t>
    </dgm:pt>
    <dgm:pt modelId="{054E7203-179D-499E-BAE4-C93533408E46}" type="parTrans" cxnId="{35688739-B764-49D0-8A7E-D2B5ED8DAEFE}">
      <dgm:prSet/>
      <dgm:spPr/>
      <dgm:t>
        <a:bodyPr/>
        <a:lstStyle/>
        <a:p>
          <a:endParaRPr lang="en-US"/>
        </a:p>
      </dgm:t>
    </dgm:pt>
    <dgm:pt modelId="{40D238B4-DCB4-4D9C-B8A1-BFBFC38F378F}" type="sibTrans" cxnId="{35688739-B764-49D0-8A7E-D2B5ED8DAEFE}">
      <dgm:prSet/>
      <dgm:spPr/>
      <dgm:t>
        <a:bodyPr/>
        <a:lstStyle/>
        <a:p>
          <a:endParaRPr lang="en-US"/>
        </a:p>
      </dgm:t>
    </dgm:pt>
    <dgm:pt modelId="{47189EFC-4F50-4EAA-B078-F52D95A2F731}" type="pres">
      <dgm:prSet presAssocID="{F7E39E80-3149-401B-825E-137286AFDCE3}" presName="linear" presStyleCnt="0">
        <dgm:presLayoutVars>
          <dgm:animLvl val="lvl"/>
          <dgm:resizeHandles val="exact"/>
        </dgm:presLayoutVars>
      </dgm:prSet>
      <dgm:spPr/>
    </dgm:pt>
    <dgm:pt modelId="{0D6E2AC9-9ACB-4EB9-B494-BAE07DF68FBB}" type="pres">
      <dgm:prSet presAssocID="{20C77BBA-0B0B-4118-904C-AC8A9BBE687D}" presName="parentText" presStyleLbl="node1" presStyleIdx="0" presStyleCnt="5">
        <dgm:presLayoutVars>
          <dgm:chMax val="0"/>
          <dgm:bulletEnabled val="1"/>
        </dgm:presLayoutVars>
      </dgm:prSet>
      <dgm:spPr/>
    </dgm:pt>
    <dgm:pt modelId="{0952C96F-447A-4306-A5BA-69F9C1733251}" type="pres">
      <dgm:prSet presAssocID="{20FA4E78-8DFE-4E22-BC15-B8040F42D493}" presName="spacer" presStyleCnt="0"/>
      <dgm:spPr/>
    </dgm:pt>
    <dgm:pt modelId="{17ADE52D-EB57-46CE-A21F-FCAA92B56BFE}" type="pres">
      <dgm:prSet presAssocID="{D87C7BC2-F735-4B8F-915E-E25304A99328}" presName="parentText" presStyleLbl="node1" presStyleIdx="1" presStyleCnt="5">
        <dgm:presLayoutVars>
          <dgm:chMax val="0"/>
          <dgm:bulletEnabled val="1"/>
        </dgm:presLayoutVars>
      </dgm:prSet>
      <dgm:spPr/>
    </dgm:pt>
    <dgm:pt modelId="{8CBAC648-2CF4-496E-AB95-A6AB146A74CA}" type="pres">
      <dgm:prSet presAssocID="{69F138EB-1DAF-410C-860C-726C1D62F66B}" presName="spacer" presStyleCnt="0"/>
      <dgm:spPr/>
    </dgm:pt>
    <dgm:pt modelId="{C86BCB82-8961-44A3-9517-135C8EB69B75}" type="pres">
      <dgm:prSet presAssocID="{F0E4311A-324B-4BFF-A363-4CA08AAFFC43}" presName="parentText" presStyleLbl="node1" presStyleIdx="2" presStyleCnt="5">
        <dgm:presLayoutVars>
          <dgm:chMax val="0"/>
          <dgm:bulletEnabled val="1"/>
        </dgm:presLayoutVars>
      </dgm:prSet>
      <dgm:spPr/>
    </dgm:pt>
    <dgm:pt modelId="{D994CE26-E99B-4795-8E73-4BF318360F49}" type="pres">
      <dgm:prSet presAssocID="{1283EEF1-17BB-4380-91EE-C1F6D8F35776}" presName="spacer" presStyleCnt="0"/>
      <dgm:spPr/>
    </dgm:pt>
    <dgm:pt modelId="{C1D58C57-DCDC-424A-93C9-96E856212ABB}" type="pres">
      <dgm:prSet presAssocID="{D7FC79F7-54BB-4CFE-8221-616386D2DB69}" presName="parentText" presStyleLbl="node1" presStyleIdx="3" presStyleCnt="5">
        <dgm:presLayoutVars>
          <dgm:chMax val="0"/>
          <dgm:bulletEnabled val="1"/>
        </dgm:presLayoutVars>
      </dgm:prSet>
      <dgm:spPr/>
    </dgm:pt>
    <dgm:pt modelId="{FD127017-7208-4753-B1A7-7A38B221E45F}" type="pres">
      <dgm:prSet presAssocID="{B34135EB-4BD3-4CE0-BD5D-D4F0B4F9BF29}" presName="spacer" presStyleCnt="0"/>
      <dgm:spPr/>
    </dgm:pt>
    <dgm:pt modelId="{0BF8C7A1-0500-427E-9841-C7D03939590B}" type="pres">
      <dgm:prSet presAssocID="{C45D6D88-BE6E-46AA-87AD-1A6B967BC711}" presName="parentText" presStyleLbl="node1" presStyleIdx="4" presStyleCnt="5">
        <dgm:presLayoutVars>
          <dgm:chMax val="0"/>
          <dgm:bulletEnabled val="1"/>
        </dgm:presLayoutVars>
      </dgm:prSet>
      <dgm:spPr/>
    </dgm:pt>
  </dgm:ptLst>
  <dgm:cxnLst>
    <dgm:cxn modelId="{35688739-B764-49D0-8A7E-D2B5ED8DAEFE}" srcId="{F7E39E80-3149-401B-825E-137286AFDCE3}" destId="{C45D6D88-BE6E-46AA-87AD-1A6B967BC711}" srcOrd="4" destOrd="0" parTransId="{054E7203-179D-499E-BAE4-C93533408E46}" sibTransId="{40D238B4-DCB4-4D9C-B8A1-BFBFC38F378F}"/>
    <dgm:cxn modelId="{E0291C3B-BF76-4DD1-AD7B-DF24E87FC0D4}" type="presOf" srcId="{D87C7BC2-F735-4B8F-915E-E25304A99328}" destId="{17ADE52D-EB57-46CE-A21F-FCAA92B56BFE}" srcOrd="0" destOrd="0" presId="urn:microsoft.com/office/officeart/2005/8/layout/vList2"/>
    <dgm:cxn modelId="{149DD373-240A-4E7E-8D76-C3A8D2652D37}" srcId="{F7E39E80-3149-401B-825E-137286AFDCE3}" destId="{D87C7BC2-F735-4B8F-915E-E25304A99328}" srcOrd="1" destOrd="0" parTransId="{B5E211EF-FDE1-4D91-8F9B-1734D448D28A}" sibTransId="{69F138EB-1DAF-410C-860C-726C1D62F66B}"/>
    <dgm:cxn modelId="{85D41258-413F-4551-983F-919F9ECC8E86}" type="presOf" srcId="{F0E4311A-324B-4BFF-A363-4CA08AAFFC43}" destId="{C86BCB82-8961-44A3-9517-135C8EB69B75}" srcOrd="0" destOrd="0" presId="urn:microsoft.com/office/officeart/2005/8/layout/vList2"/>
    <dgm:cxn modelId="{5A0BFA7A-840D-4E27-8661-F5BE399217B6}" srcId="{F7E39E80-3149-401B-825E-137286AFDCE3}" destId="{20C77BBA-0B0B-4118-904C-AC8A9BBE687D}" srcOrd="0" destOrd="0" parTransId="{593E41C7-4B0A-4B8F-8A1A-DDDD4A7151C3}" sibTransId="{20FA4E78-8DFE-4E22-BC15-B8040F42D493}"/>
    <dgm:cxn modelId="{6E63D2D5-286E-4ECB-9050-BE08CFE3017D}" type="presOf" srcId="{C45D6D88-BE6E-46AA-87AD-1A6B967BC711}" destId="{0BF8C7A1-0500-427E-9841-C7D03939590B}" srcOrd="0" destOrd="0" presId="urn:microsoft.com/office/officeart/2005/8/layout/vList2"/>
    <dgm:cxn modelId="{5D35D8DD-C7E5-455D-9806-B95A6A95C306}" srcId="{F7E39E80-3149-401B-825E-137286AFDCE3}" destId="{F0E4311A-324B-4BFF-A363-4CA08AAFFC43}" srcOrd="2" destOrd="0" parTransId="{37CDD018-DEEC-4802-A092-F76403B00E98}" sibTransId="{1283EEF1-17BB-4380-91EE-C1F6D8F35776}"/>
    <dgm:cxn modelId="{F95564E4-9C9B-4D7F-9AE6-962C03472B52}" srcId="{F7E39E80-3149-401B-825E-137286AFDCE3}" destId="{D7FC79F7-54BB-4CFE-8221-616386D2DB69}" srcOrd="3" destOrd="0" parTransId="{EBBA7F66-8E5E-4C32-A6C7-F8614EBDC25B}" sibTransId="{B34135EB-4BD3-4CE0-BD5D-D4F0B4F9BF29}"/>
    <dgm:cxn modelId="{A63F5AE5-D3AE-4808-BF1B-90B96DA61646}" type="presOf" srcId="{F7E39E80-3149-401B-825E-137286AFDCE3}" destId="{47189EFC-4F50-4EAA-B078-F52D95A2F731}" srcOrd="0" destOrd="0" presId="urn:microsoft.com/office/officeart/2005/8/layout/vList2"/>
    <dgm:cxn modelId="{7A3F6FE7-2992-4CA2-AA59-39F87CDF8473}" type="presOf" srcId="{20C77BBA-0B0B-4118-904C-AC8A9BBE687D}" destId="{0D6E2AC9-9ACB-4EB9-B494-BAE07DF68FBB}" srcOrd="0" destOrd="0" presId="urn:microsoft.com/office/officeart/2005/8/layout/vList2"/>
    <dgm:cxn modelId="{ABDE50F7-B18D-42EA-9813-B55ACB0426D8}" type="presOf" srcId="{D7FC79F7-54BB-4CFE-8221-616386D2DB69}" destId="{C1D58C57-DCDC-424A-93C9-96E856212ABB}" srcOrd="0" destOrd="0" presId="urn:microsoft.com/office/officeart/2005/8/layout/vList2"/>
    <dgm:cxn modelId="{450848BB-602D-40DF-82D2-6CE3898AE2C1}" type="presParOf" srcId="{47189EFC-4F50-4EAA-B078-F52D95A2F731}" destId="{0D6E2AC9-9ACB-4EB9-B494-BAE07DF68FBB}" srcOrd="0" destOrd="0" presId="urn:microsoft.com/office/officeart/2005/8/layout/vList2"/>
    <dgm:cxn modelId="{1C7551D4-99AE-4229-BF9F-76E43BDB3D74}" type="presParOf" srcId="{47189EFC-4F50-4EAA-B078-F52D95A2F731}" destId="{0952C96F-447A-4306-A5BA-69F9C1733251}" srcOrd="1" destOrd="0" presId="urn:microsoft.com/office/officeart/2005/8/layout/vList2"/>
    <dgm:cxn modelId="{ED467FE8-BC90-45F1-A0F4-2EDB074707A4}" type="presParOf" srcId="{47189EFC-4F50-4EAA-B078-F52D95A2F731}" destId="{17ADE52D-EB57-46CE-A21F-FCAA92B56BFE}" srcOrd="2" destOrd="0" presId="urn:microsoft.com/office/officeart/2005/8/layout/vList2"/>
    <dgm:cxn modelId="{CC99A5B8-A747-4C38-BD0E-B0A7FE8B85BB}" type="presParOf" srcId="{47189EFC-4F50-4EAA-B078-F52D95A2F731}" destId="{8CBAC648-2CF4-496E-AB95-A6AB146A74CA}" srcOrd="3" destOrd="0" presId="urn:microsoft.com/office/officeart/2005/8/layout/vList2"/>
    <dgm:cxn modelId="{F9974F64-2FCD-49C2-B138-B9665BD6A89B}" type="presParOf" srcId="{47189EFC-4F50-4EAA-B078-F52D95A2F731}" destId="{C86BCB82-8961-44A3-9517-135C8EB69B75}" srcOrd="4" destOrd="0" presId="urn:microsoft.com/office/officeart/2005/8/layout/vList2"/>
    <dgm:cxn modelId="{4D241608-53A9-4D2B-B2DC-BE1C173E2A50}" type="presParOf" srcId="{47189EFC-4F50-4EAA-B078-F52D95A2F731}" destId="{D994CE26-E99B-4795-8E73-4BF318360F49}" srcOrd="5" destOrd="0" presId="urn:microsoft.com/office/officeart/2005/8/layout/vList2"/>
    <dgm:cxn modelId="{F5220460-2C13-4F3E-B7DD-4CC6E8E70951}" type="presParOf" srcId="{47189EFC-4F50-4EAA-B078-F52D95A2F731}" destId="{C1D58C57-DCDC-424A-93C9-96E856212ABB}" srcOrd="6" destOrd="0" presId="urn:microsoft.com/office/officeart/2005/8/layout/vList2"/>
    <dgm:cxn modelId="{B0598A36-9BBD-4DEB-BD33-D1FBDCA347CF}" type="presParOf" srcId="{47189EFC-4F50-4EAA-B078-F52D95A2F731}" destId="{FD127017-7208-4753-B1A7-7A38B221E45F}" srcOrd="7" destOrd="0" presId="urn:microsoft.com/office/officeart/2005/8/layout/vList2"/>
    <dgm:cxn modelId="{D676991A-42F1-454D-A5A0-F35F1CED9F35}" type="presParOf" srcId="{47189EFC-4F50-4EAA-B078-F52D95A2F731}" destId="{0BF8C7A1-0500-427E-9841-C7D03939590B}"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028EBA-B8C8-4095-AB98-ED80B77BFB6A}" type="doc">
      <dgm:prSet loTypeId="urn:microsoft.com/office/officeart/2016/7/layout/ChevronBlockProcess" loCatId="process" qsTypeId="urn:microsoft.com/office/officeart/2005/8/quickstyle/simple1" qsCatId="simple" csTypeId="urn:microsoft.com/office/officeart/2005/8/colors/accent3_2" csCatId="accent3" phldr="1"/>
      <dgm:spPr/>
      <dgm:t>
        <a:bodyPr/>
        <a:lstStyle/>
        <a:p>
          <a:endParaRPr lang="en-US"/>
        </a:p>
      </dgm:t>
    </dgm:pt>
    <dgm:pt modelId="{7B8B5B03-0FD2-488D-A6A3-79545CE410BA}">
      <dgm:prSet/>
      <dgm:spPr/>
      <dgm:t>
        <a:bodyPr/>
        <a:lstStyle/>
        <a:p>
          <a:r>
            <a:rPr lang="en-US"/>
            <a:t>Review</a:t>
          </a:r>
        </a:p>
      </dgm:t>
    </dgm:pt>
    <dgm:pt modelId="{98D1C68A-6FFE-4AF5-9CC2-95689B2A03E6}" type="parTrans" cxnId="{6CA80FA1-5EC9-4757-9A8B-36703CCDDCBC}">
      <dgm:prSet/>
      <dgm:spPr/>
      <dgm:t>
        <a:bodyPr/>
        <a:lstStyle/>
        <a:p>
          <a:endParaRPr lang="en-US"/>
        </a:p>
      </dgm:t>
    </dgm:pt>
    <dgm:pt modelId="{E16A2CF3-C06C-4092-99D2-AA3D1BCF825C}" type="sibTrans" cxnId="{6CA80FA1-5EC9-4757-9A8B-36703CCDDCBC}">
      <dgm:prSet/>
      <dgm:spPr/>
      <dgm:t>
        <a:bodyPr/>
        <a:lstStyle/>
        <a:p>
          <a:endParaRPr lang="en-US"/>
        </a:p>
      </dgm:t>
    </dgm:pt>
    <dgm:pt modelId="{FE69CC75-0738-46AC-9180-0AA96D15D081}">
      <dgm:prSet/>
      <dgm:spPr/>
      <dgm:t>
        <a:bodyPr/>
        <a:lstStyle/>
        <a:p>
          <a:r>
            <a:rPr lang="en-US" dirty="0"/>
            <a:t>Review the overdose reversal instructions and directions for use with the client and watch video, if applicable.</a:t>
          </a:r>
        </a:p>
      </dgm:t>
    </dgm:pt>
    <dgm:pt modelId="{EB2E7B6B-A212-4C0F-9249-D0FFF133E189}" type="parTrans" cxnId="{2801AD03-729A-4DB1-9A4F-8E508161ED1C}">
      <dgm:prSet/>
      <dgm:spPr/>
      <dgm:t>
        <a:bodyPr/>
        <a:lstStyle/>
        <a:p>
          <a:endParaRPr lang="en-US"/>
        </a:p>
      </dgm:t>
    </dgm:pt>
    <dgm:pt modelId="{5C10C6A1-8BDC-4414-BF04-8701722349BE}" type="sibTrans" cxnId="{2801AD03-729A-4DB1-9A4F-8E508161ED1C}">
      <dgm:prSet/>
      <dgm:spPr/>
      <dgm:t>
        <a:bodyPr/>
        <a:lstStyle/>
        <a:p>
          <a:endParaRPr lang="en-US"/>
        </a:p>
      </dgm:t>
    </dgm:pt>
    <dgm:pt modelId="{E5D011DC-5BAE-4A9E-AA03-43082961C352}">
      <dgm:prSet/>
      <dgm:spPr/>
      <dgm:t>
        <a:bodyPr/>
        <a:lstStyle/>
        <a:p>
          <a:r>
            <a:rPr lang="en-US"/>
            <a:t>Distribute</a:t>
          </a:r>
        </a:p>
      </dgm:t>
    </dgm:pt>
    <dgm:pt modelId="{BC840CD1-55A7-4F76-B0E0-CBF4E8FD48F7}" type="parTrans" cxnId="{43EA25C6-D03E-4CD9-AFC7-4DF0B3B82EA2}">
      <dgm:prSet/>
      <dgm:spPr/>
      <dgm:t>
        <a:bodyPr/>
        <a:lstStyle/>
        <a:p>
          <a:endParaRPr lang="en-US"/>
        </a:p>
      </dgm:t>
    </dgm:pt>
    <dgm:pt modelId="{1B9B4ECE-BC1A-4382-BE0A-CDC380AC0B22}" type="sibTrans" cxnId="{43EA25C6-D03E-4CD9-AFC7-4DF0B3B82EA2}">
      <dgm:prSet/>
      <dgm:spPr/>
      <dgm:t>
        <a:bodyPr/>
        <a:lstStyle/>
        <a:p>
          <a:endParaRPr lang="en-US"/>
        </a:p>
      </dgm:t>
    </dgm:pt>
    <dgm:pt modelId="{FCD51D64-B6A1-45AC-A182-0E1DB79D0F9A}">
      <dgm:prSet/>
      <dgm:spPr/>
      <dgm:t>
        <a:bodyPr/>
        <a:lstStyle/>
        <a:p>
          <a:r>
            <a:rPr lang="en-US"/>
            <a:t>Distribute HCA Harm Reduction and Medications for OUD client brochure (or have it in AVS or via electronic portal if using telehealth)</a:t>
          </a:r>
        </a:p>
      </dgm:t>
    </dgm:pt>
    <dgm:pt modelId="{BBF6BB6D-7F0A-4EE6-9CD7-0A3940BC1A2A}" type="parTrans" cxnId="{707EC8C6-13F7-4FFC-BA16-3615937CFFC0}">
      <dgm:prSet/>
      <dgm:spPr/>
      <dgm:t>
        <a:bodyPr/>
        <a:lstStyle/>
        <a:p>
          <a:endParaRPr lang="en-US"/>
        </a:p>
      </dgm:t>
    </dgm:pt>
    <dgm:pt modelId="{C5A0A096-01D8-438F-BC23-31293AB59992}" type="sibTrans" cxnId="{707EC8C6-13F7-4FFC-BA16-3615937CFFC0}">
      <dgm:prSet/>
      <dgm:spPr/>
      <dgm:t>
        <a:bodyPr/>
        <a:lstStyle/>
        <a:p>
          <a:endParaRPr lang="en-US"/>
        </a:p>
      </dgm:t>
    </dgm:pt>
    <dgm:pt modelId="{1463B1C6-FA7D-40A7-83A1-F99545B9C503}">
      <dgm:prSet/>
      <dgm:spPr/>
      <dgm:t>
        <a:bodyPr/>
        <a:lstStyle/>
        <a:p>
          <a:r>
            <a:rPr lang="en-US"/>
            <a:t>Confirm</a:t>
          </a:r>
        </a:p>
      </dgm:t>
    </dgm:pt>
    <dgm:pt modelId="{28313D7E-A459-4CC6-B57F-261D628C4F6A}" type="parTrans" cxnId="{45C4F929-C0BC-49D3-B253-BBB8523659EB}">
      <dgm:prSet/>
      <dgm:spPr/>
      <dgm:t>
        <a:bodyPr/>
        <a:lstStyle/>
        <a:p>
          <a:endParaRPr lang="en-US"/>
        </a:p>
      </dgm:t>
    </dgm:pt>
    <dgm:pt modelId="{84C720A7-C869-415C-8571-65F7E69D55FB}" type="sibTrans" cxnId="{45C4F929-C0BC-49D3-B253-BBB8523659EB}">
      <dgm:prSet/>
      <dgm:spPr/>
      <dgm:t>
        <a:bodyPr/>
        <a:lstStyle/>
        <a:p>
          <a:endParaRPr lang="en-US"/>
        </a:p>
      </dgm:t>
    </dgm:pt>
    <dgm:pt modelId="{4ADE2914-8CD4-436D-996D-1127B9B75121}">
      <dgm:prSet/>
      <dgm:spPr/>
      <dgm:t>
        <a:bodyPr/>
        <a:lstStyle/>
        <a:p>
          <a:r>
            <a:rPr lang="en-US"/>
            <a:t>Confirm patient understanding and collect patient signature page, as appropriate</a:t>
          </a:r>
        </a:p>
      </dgm:t>
    </dgm:pt>
    <dgm:pt modelId="{665772D0-8AFF-4C75-B21C-B1C627719275}" type="parTrans" cxnId="{0F663FCB-1F89-499B-831F-A2F177EE0060}">
      <dgm:prSet/>
      <dgm:spPr/>
      <dgm:t>
        <a:bodyPr/>
        <a:lstStyle/>
        <a:p>
          <a:endParaRPr lang="en-US"/>
        </a:p>
      </dgm:t>
    </dgm:pt>
    <dgm:pt modelId="{5606473E-2346-4020-A82E-109BA7FC0D4D}" type="sibTrans" cxnId="{0F663FCB-1F89-499B-831F-A2F177EE0060}">
      <dgm:prSet/>
      <dgm:spPr/>
      <dgm:t>
        <a:bodyPr/>
        <a:lstStyle/>
        <a:p>
          <a:endParaRPr lang="en-US"/>
        </a:p>
      </dgm:t>
    </dgm:pt>
    <dgm:pt modelId="{EFA27D26-2B45-49EE-842B-FDE0E0B43A29}" type="pres">
      <dgm:prSet presAssocID="{28028EBA-B8C8-4095-AB98-ED80B77BFB6A}" presName="Name0" presStyleCnt="0">
        <dgm:presLayoutVars>
          <dgm:dir/>
          <dgm:animLvl val="lvl"/>
          <dgm:resizeHandles val="exact"/>
        </dgm:presLayoutVars>
      </dgm:prSet>
      <dgm:spPr/>
    </dgm:pt>
    <dgm:pt modelId="{3B9593C4-00E2-4B47-821E-00987017362D}" type="pres">
      <dgm:prSet presAssocID="{7B8B5B03-0FD2-488D-A6A3-79545CE410BA}" presName="composite" presStyleCnt="0"/>
      <dgm:spPr/>
    </dgm:pt>
    <dgm:pt modelId="{8DFC92E8-EE32-4DDB-B645-0C7F53FD6D22}" type="pres">
      <dgm:prSet presAssocID="{7B8B5B03-0FD2-488D-A6A3-79545CE410BA}" presName="parTx" presStyleLbl="alignNode1" presStyleIdx="0" presStyleCnt="3">
        <dgm:presLayoutVars>
          <dgm:chMax val="0"/>
          <dgm:chPref val="0"/>
        </dgm:presLayoutVars>
      </dgm:prSet>
      <dgm:spPr/>
    </dgm:pt>
    <dgm:pt modelId="{320BC956-41F4-499E-9703-AB59D33213FA}" type="pres">
      <dgm:prSet presAssocID="{7B8B5B03-0FD2-488D-A6A3-79545CE410BA}" presName="desTx" presStyleLbl="alignAccFollowNode1" presStyleIdx="0" presStyleCnt="3">
        <dgm:presLayoutVars/>
      </dgm:prSet>
      <dgm:spPr/>
    </dgm:pt>
    <dgm:pt modelId="{D7023DE0-4544-475D-9F0B-B4ECDECB472D}" type="pres">
      <dgm:prSet presAssocID="{E16A2CF3-C06C-4092-99D2-AA3D1BCF825C}" presName="space" presStyleCnt="0"/>
      <dgm:spPr/>
    </dgm:pt>
    <dgm:pt modelId="{7DED17C9-E75A-4985-8E50-28AB4F44C428}" type="pres">
      <dgm:prSet presAssocID="{E5D011DC-5BAE-4A9E-AA03-43082961C352}" presName="composite" presStyleCnt="0"/>
      <dgm:spPr/>
    </dgm:pt>
    <dgm:pt modelId="{39233E72-D6A9-4E3C-BF22-2B913F13D872}" type="pres">
      <dgm:prSet presAssocID="{E5D011DC-5BAE-4A9E-AA03-43082961C352}" presName="parTx" presStyleLbl="alignNode1" presStyleIdx="1" presStyleCnt="3">
        <dgm:presLayoutVars>
          <dgm:chMax val="0"/>
          <dgm:chPref val="0"/>
        </dgm:presLayoutVars>
      </dgm:prSet>
      <dgm:spPr/>
    </dgm:pt>
    <dgm:pt modelId="{033F28E6-CB86-454C-A474-FA4D423411CB}" type="pres">
      <dgm:prSet presAssocID="{E5D011DC-5BAE-4A9E-AA03-43082961C352}" presName="desTx" presStyleLbl="alignAccFollowNode1" presStyleIdx="1" presStyleCnt="3">
        <dgm:presLayoutVars/>
      </dgm:prSet>
      <dgm:spPr/>
    </dgm:pt>
    <dgm:pt modelId="{32EC7B8A-28E4-48E7-A1B4-2A311036E3B6}" type="pres">
      <dgm:prSet presAssocID="{1B9B4ECE-BC1A-4382-BE0A-CDC380AC0B22}" presName="space" presStyleCnt="0"/>
      <dgm:spPr/>
    </dgm:pt>
    <dgm:pt modelId="{7D070976-D65B-4142-9DE7-350F6654EC1F}" type="pres">
      <dgm:prSet presAssocID="{1463B1C6-FA7D-40A7-83A1-F99545B9C503}" presName="composite" presStyleCnt="0"/>
      <dgm:spPr/>
    </dgm:pt>
    <dgm:pt modelId="{D9C3C87F-8CDD-417A-9B76-F507729F8098}" type="pres">
      <dgm:prSet presAssocID="{1463B1C6-FA7D-40A7-83A1-F99545B9C503}" presName="parTx" presStyleLbl="alignNode1" presStyleIdx="2" presStyleCnt="3">
        <dgm:presLayoutVars>
          <dgm:chMax val="0"/>
          <dgm:chPref val="0"/>
        </dgm:presLayoutVars>
      </dgm:prSet>
      <dgm:spPr/>
    </dgm:pt>
    <dgm:pt modelId="{F58F6FDC-03EE-4C47-B03A-79C40BB2FD75}" type="pres">
      <dgm:prSet presAssocID="{1463B1C6-FA7D-40A7-83A1-F99545B9C503}" presName="desTx" presStyleLbl="alignAccFollowNode1" presStyleIdx="2" presStyleCnt="3">
        <dgm:presLayoutVars/>
      </dgm:prSet>
      <dgm:spPr/>
    </dgm:pt>
  </dgm:ptLst>
  <dgm:cxnLst>
    <dgm:cxn modelId="{2801AD03-729A-4DB1-9A4F-8E508161ED1C}" srcId="{7B8B5B03-0FD2-488D-A6A3-79545CE410BA}" destId="{FE69CC75-0738-46AC-9180-0AA96D15D081}" srcOrd="0" destOrd="0" parTransId="{EB2E7B6B-A212-4C0F-9249-D0FFF133E189}" sibTransId="{5C10C6A1-8BDC-4414-BF04-8701722349BE}"/>
    <dgm:cxn modelId="{45C4F929-C0BC-49D3-B253-BBB8523659EB}" srcId="{28028EBA-B8C8-4095-AB98-ED80B77BFB6A}" destId="{1463B1C6-FA7D-40A7-83A1-F99545B9C503}" srcOrd="2" destOrd="0" parTransId="{28313D7E-A459-4CC6-B57F-261D628C4F6A}" sibTransId="{84C720A7-C869-415C-8571-65F7E69D55FB}"/>
    <dgm:cxn modelId="{BA0DE171-79C4-4408-A4CA-B6E3ABFC2F86}" type="presOf" srcId="{4ADE2914-8CD4-436D-996D-1127B9B75121}" destId="{F58F6FDC-03EE-4C47-B03A-79C40BB2FD75}" srcOrd="0" destOrd="0" presId="urn:microsoft.com/office/officeart/2016/7/layout/ChevronBlockProcess"/>
    <dgm:cxn modelId="{588D0872-B0F8-4BEC-8A1A-4A887AF2DAD6}" type="presOf" srcId="{FE69CC75-0738-46AC-9180-0AA96D15D081}" destId="{320BC956-41F4-499E-9703-AB59D33213FA}" srcOrd="0" destOrd="0" presId="urn:microsoft.com/office/officeart/2016/7/layout/ChevronBlockProcess"/>
    <dgm:cxn modelId="{D5DDDF73-AD5C-4BD0-9C10-090E5B7343B7}" type="presOf" srcId="{1463B1C6-FA7D-40A7-83A1-F99545B9C503}" destId="{D9C3C87F-8CDD-417A-9B76-F507729F8098}" srcOrd="0" destOrd="0" presId="urn:microsoft.com/office/officeart/2016/7/layout/ChevronBlockProcess"/>
    <dgm:cxn modelId="{7F54F980-1784-4F7F-A4A5-08F47C399719}" type="presOf" srcId="{E5D011DC-5BAE-4A9E-AA03-43082961C352}" destId="{39233E72-D6A9-4E3C-BF22-2B913F13D872}" srcOrd="0" destOrd="0" presId="urn:microsoft.com/office/officeart/2016/7/layout/ChevronBlockProcess"/>
    <dgm:cxn modelId="{6CA80FA1-5EC9-4757-9A8B-36703CCDDCBC}" srcId="{28028EBA-B8C8-4095-AB98-ED80B77BFB6A}" destId="{7B8B5B03-0FD2-488D-A6A3-79545CE410BA}" srcOrd="0" destOrd="0" parTransId="{98D1C68A-6FFE-4AF5-9CC2-95689B2A03E6}" sibTransId="{E16A2CF3-C06C-4092-99D2-AA3D1BCF825C}"/>
    <dgm:cxn modelId="{5A632DA3-F980-4F35-9981-5BF1A8BD2246}" type="presOf" srcId="{7B8B5B03-0FD2-488D-A6A3-79545CE410BA}" destId="{8DFC92E8-EE32-4DDB-B645-0C7F53FD6D22}" srcOrd="0" destOrd="0" presId="urn:microsoft.com/office/officeart/2016/7/layout/ChevronBlockProcess"/>
    <dgm:cxn modelId="{43EA25C6-D03E-4CD9-AFC7-4DF0B3B82EA2}" srcId="{28028EBA-B8C8-4095-AB98-ED80B77BFB6A}" destId="{E5D011DC-5BAE-4A9E-AA03-43082961C352}" srcOrd="1" destOrd="0" parTransId="{BC840CD1-55A7-4F76-B0E0-CBF4E8FD48F7}" sibTransId="{1B9B4ECE-BC1A-4382-BE0A-CDC380AC0B22}"/>
    <dgm:cxn modelId="{707EC8C6-13F7-4FFC-BA16-3615937CFFC0}" srcId="{E5D011DC-5BAE-4A9E-AA03-43082961C352}" destId="{FCD51D64-B6A1-45AC-A182-0E1DB79D0F9A}" srcOrd="0" destOrd="0" parTransId="{BBF6BB6D-7F0A-4EE6-9CD7-0A3940BC1A2A}" sibTransId="{C5A0A096-01D8-438F-BC23-31293AB59992}"/>
    <dgm:cxn modelId="{0F663FCB-1F89-499B-831F-A2F177EE0060}" srcId="{1463B1C6-FA7D-40A7-83A1-F99545B9C503}" destId="{4ADE2914-8CD4-436D-996D-1127B9B75121}" srcOrd="0" destOrd="0" parTransId="{665772D0-8AFF-4C75-B21C-B1C627719275}" sibTransId="{5606473E-2346-4020-A82E-109BA7FC0D4D}"/>
    <dgm:cxn modelId="{4399E1D6-B2E0-4B17-8071-1D4EF37F555C}" type="presOf" srcId="{28028EBA-B8C8-4095-AB98-ED80B77BFB6A}" destId="{EFA27D26-2B45-49EE-842B-FDE0E0B43A29}" srcOrd="0" destOrd="0" presId="urn:microsoft.com/office/officeart/2016/7/layout/ChevronBlockProcess"/>
    <dgm:cxn modelId="{11046EE4-C2DD-4FF4-8C76-3A3B62434C48}" type="presOf" srcId="{FCD51D64-B6A1-45AC-A182-0E1DB79D0F9A}" destId="{033F28E6-CB86-454C-A474-FA4D423411CB}" srcOrd="0" destOrd="0" presId="urn:microsoft.com/office/officeart/2016/7/layout/ChevronBlockProcess"/>
    <dgm:cxn modelId="{4B74D38E-550F-4B92-A018-226B53F33F6E}" type="presParOf" srcId="{EFA27D26-2B45-49EE-842B-FDE0E0B43A29}" destId="{3B9593C4-00E2-4B47-821E-00987017362D}" srcOrd="0" destOrd="0" presId="urn:microsoft.com/office/officeart/2016/7/layout/ChevronBlockProcess"/>
    <dgm:cxn modelId="{CA63BB29-1531-498D-A6F4-985588C38890}" type="presParOf" srcId="{3B9593C4-00E2-4B47-821E-00987017362D}" destId="{8DFC92E8-EE32-4DDB-B645-0C7F53FD6D22}" srcOrd="0" destOrd="0" presId="urn:microsoft.com/office/officeart/2016/7/layout/ChevronBlockProcess"/>
    <dgm:cxn modelId="{CCE477CD-FE21-41A9-AE35-BD6143EBD6BE}" type="presParOf" srcId="{3B9593C4-00E2-4B47-821E-00987017362D}" destId="{320BC956-41F4-499E-9703-AB59D33213FA}" srcOrd="1" destOrd="0" presId="urn:microsoft.com/office/officeart/2016/7/layout/ChevronBlockProcess"/>
    <dgm:cxn modelId="{79256BC9-F53A-4D9A-AE80-A21A83678EF0}" type="presParOf" srcId="{EFA27D26-2B45-49EE-842B-FDE0E0B43A29}" destId="{D7023DE0-4544-475D-9F0B-B4ECDECB472D}" srcOrd="1" destOrd="0" presId="urn:microsoft.com/office/officeart/2016/7/layout/ChevronBlockProcess"/>
    <dgm:cxn modelId="{1BC82782-454C-4C61-9CE8-5B0BF49C8347}" type="presParOf" srcId="{EFA27D26-2B45-49EE-842B-FDE0E0B43A29}" destId="{7DED17C9-E75A-4985-8E50-28AB4F44C428}" srcOrd="2" destOrd="0" presId="urn:microsoft.com/office/officeart/2016/7/layout/ChevronBlockProcess"/>
    <dgm:cxn modelId="{1BC38BC8-E38B-4362-8D3A-A525418EAE3F}" type="presParOf" srcId="{7DED17C9-E75A-4985-8E50-28AB4F44C428}" destId="{39233E72-D6A9-4E3C-BF22-2B913F13D872}" srcOrd="0" destOrd="0" presId="urn:microsoft.com/office/officeart/2016/7/layout/ChevronBlockProcess"/>
    <dgm:cxn modelId="{F907C8D8-BB96-4C75-AFF5-A5FA2F048D8E}" type="presParOf" srcId="{7DED17C9-E75A-4985-8E50-28AB4F44C428}" destId="{033F28E6-CB86-454C-A474-FA4D423411CB}" srcOrd="1" destOrd="0" presId="urn:microsoft.com/office/officeart/2016/7/layout/ChevronBlockProcess"/>
    <dgm:cxn modelId="{B42F0895-D642-4734-9943-0E6A7224EC14}" type="presParOf" srcId="{EFA27D26-2B45-49EE-842B-FDE0E0B43A29}" destId="{32EC7B8A-28E4-48E7-A1B4-2A311036E3B6}" srcOrd="3" destOrd="0" presId="urn:microsoft.com/office/officeart/2016/7/layout/ChevronBlockProcess"/>
    <dgm:cxn modelId="{C8E90B3C-C78B-4105-A852-0B61B1CB5F5B}" type="presParOf" srcId="{EFA27D26-2B45-49EE-842B-FDE0E0B43A29}" destId="{7D070976-D65B-4142-9DE7-350F6654EC1F}" srcOrd="4" destOrd="0" presId="urn:microsoft.com/office/officeart/2016/7/layout/ChevronBlockProcess"/>
    <dgm:cxn modelId="{73D72DD4-FAC8-4513-8896-33D665F959AE}" type="presParOf" srcId="{7D070976-D65B-4142-9DE7-350F6654EC1F}" destId="{D9C3C87F-8CDD-417A-9B76-F507729F8098}" srcOrd="0" destOrd="0" presId="urn:microsoft.com/office/officeart/2016/7/layout/ChevronBlockProcess"/>
    <dgm:cxn modelId="{E4C1BD7B-9615-4D8C-AB03-C4525C5039BE}" type="presParOf" srcId="{7D070976-D65B-4142-9DE7-350F6654EC1F}" destId="{F58F6FDC-03EE-4C47-B03A-79C40BB2FD75}" srcOrd="1" destOrd="0" presId="urn:microsoft.com/office/officeart/2016/7/layout/ChevronBlock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6E2AC9-9ACB-4EB9-B494-BAE07DF68FBB}">
      <dsp:nvSpPr>
        <dsp:cNvPr id="0" name=""/>
        <dsp:cNvSpPr/>
      </dsp:nvSpPr>
      <dsp:spPr>
        <a:xfrm>
          <a:off x="0" y="308"/>
          <a:ext cx="4697730" cy="108945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Identify positive screen at intake (based on inclusion criteria)</a:t>
          </a:r>
        </a:p>
      </dsp:txBody>
      <dsp:txXfrm>
        <a:off x="53183" y="53491"/>
        <a:ext cx="4591364" cy="983085"/>
      </dsp:txXfrm>
    </dsp:sp>
    <dsp:sp modelId="{17ADE52D-EB57-46CE-A21F-FCAA92B56BFE}">
      <dsp:nvSpPr>
        <dsp:cNvPr id="0" name=""/>
        <dsp:cNvSpPr/>
      </dsp:nvSpPr>
      <dsp:spPr>
        <a:xfrm>
          <a:off x="0" y="1103963"/>
          <a:ext cx="4697730" cy="1089451"/>
        </a:xfrm>
        <a:prstGeom prst="roundRect">
          <a:avLst/>
        </a:prstGeom>
        <a:solidFill>
          <a:schemeClr val="accent2">
            <a:hueOff val="364545"/>
            <a:satOff val="-11464"/>
            <a:lumOff val="-4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Confirm that the client does not have naloxone, is appropriate in clinical judgement for a kit, and agrees/wants naloxone </a:t>
          </a:r>
        </a:p>
      </dsp:txBody>
      <dsp:txXfrm>
        <a:off x="53183" y="1157146"/>
        <a:ext cx="4591364" cy="983085"/>
      </dsp:txXfrm>
    </dsp:sp>
    <dsp:sp modelId="{C86BCB82-8961-44A3-9517-135C8EB69B75}">
      <dsp:nvSpPr>
        <dsp:cNvPr id="0" name=""/>
        <dsp:cNvSpPr/>
      </dsp:nvSpPr>
      <dsp:spPr>
        <a:xfrm>
          <a:off x="0" y="2207618"/>
          <a:ext cx="4697730" cy="1089451"/>
        </a:xfrm>
        <a:prstGeom prst="roundRect">
          <a:avLst/>
        </a:prstGeom>
        <a:solidFill>
          <a:schemeClr val="accent2">
            <a:hueOff val="729089"/>
            <a:satOff val="-22929"/>
            <a:lumOff val="-9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u="sng" kern="1200" dirty="0"/>
            <a:t>Initiate pharmacy notification protocol </a:t>
          </a:r>
          <a:r>
            <a:rPr lang="en-US" sz="1300" kern="1200" dirty="0"/>
            <a:t>the </a:t>
          </a:r>
          <a:r>
            <a:rPr lang="en-US" sz="1300" b="1" kern="1200" dirty="0"/>
            <a:t>same day</a:t>
          </a:r>
          <a:r>
            <a:rPr lang="en-US" sz="1300" kern="1200" dirty="0"/>
            <a:t> as the assessment and informs client about the timing of getting naloxone in hand (e.g., will have it at next visit, if that visit is greater than </a:t>
          </a:r>
          <a:r>
            <a:rPr lang="en-US" sz="1300" kern="1200" dirty="0" err="1"/>
            <a:t>xyz</a:t>
          </a:r>
          <a:r>
            <a:rPr lang="en-US" sz="1300" kern="1200" dirty="0"/>
            <a:t>, will mail to patient’s home or give client preference on how to receive). </a:t>
          </a:r>
        </a:p>
      </dsp:txBody>
      <dsp:txXfrm>
        <a:off x="53183" y="2260801"/>
        <a:ext cx="4591364" cy="983085"/>
      </dsp:txXfrm>
    </dsp:sp>
    <dsp:sp modelId="{C1D58C57-DCDC-424A-93C9-96E856212ABB}">
      <dsp:nvSpPr>
        <dsp:cNvPr id="0" name=""/>
        <dsp:cNvSpPr/>
      </dsp:nvSpPr>
      <dsp:spPr>
        <a:xfrm>
          <a:off x="0" y="3311273"/>
          <a:ext cx="4697730" cy="1089451"/>
        </a:xfrm>
        <a:prstGeom prst="roundRect">
          <a:avLst/>
        </a:prstGeom>
        <a:solidFill>
          <a:schemeClr val="accent2">
            <a:hueOff val="1093634"/>
            <a:satOff val="-34393"/>
            <a:lumOff val="-14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u="sng" kern="1200" dirty="0"/>
            <a:t>Complete education</a:t>
          </a:r>
          <a:r>
            <a:rPr lang="en-US" sz="1300" kern="1200" dirty="0"/>
            <a:t>: Clinician/staff completes education at that visit if client will get mail-order medication or completes education at time of naloxone provision (based on organization policy)  </a:t>
          </a:r>
        </a:p>
      </dsp:txBody>
      <dsp:txXfrm>
        <a:off x="53183" y="3364456"/>
        <a:ext cx="4591364" cy="983085"/>
      </dsp:txXfrm>
    </dsp:sp>
    <dsp:sp modelId="{0BF8C7A1-0500-427E-9841-C7D03939590B}">
      <dsp:nvSpPr>
        <dsp:cNvPr id="0" name=""/>
        <dsp:cNvSpPr/>
      </dsp:nvSpPr>
      <dsp:spPr>
        <a:xfrm>
          <a:off x="0" y="4414927"/>
          <a:ext cx="4697730" cy="1089451"/>
        </a:xfrm>
        <a:prstGeom prst="roundRect">
          <a:avLst/>
        </a:prstGeom>
        <a:solidFill>
          <a:schemeClr val="accent2">
            <a:hueOff val="1458179"/>
            <a:satOff val="-45857"/>
            <a:lumOff val="-196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Document (same day as assessment) 1)+ screening, 2) education plan (completed or when it will be complete and requisite brochures given), 3) initiation of pharmacy protocol, 4) determined method of naloxone provision (mail order or in hand at next visit on </a:t>
          </a:r>
          <a:r>
            <a:rPr lang="en-US" sz="1300" i="1" kern="1200" dirty="0" err="1"/>
            <a:t>xyz</a:t>
          </a:r>
          <a:r>
            <a:rPr lang="en-US" sz="1300" i="1" kern="1200" dirty="0"/>
            <a:t> date</a:t>
          </a:r>
          <a:r>
            <a:rPr lang="en-US" sz="1300" kern="1200" dirty="0"/>
            <a:t>)</a:t>
          </a:r>
        </a:p>
      </dsp:txBody>
      <dsp:txXfrm>
        <a:off x="53183" y="4468110"/>
        <a:ext cx="4591364" cy="9830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FC92E8-EE32-4DDB-B645-0C7F53FD6D22}">
      <dsp:nvSpPr>
        <dsp:cNvPr id="0" name=""/>
        <dsp:cNvSpPr/>
      </dsp:nvSpPr>
      <dsp:spPr>
        <a:xfrm>
          <a:off x="7265" y="208576"/>
          <a:ext cx="2875518" cy="862655"/>
        </a:xfrm>
        <a:prstGeom prst="chevron">
          <a:avLst>
            <a:gd name="adj" fmla="val 30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514" tIns="106514" rIns="106514" bIns="106514" numCol="1" spcCol="1270" anchor="ctr" anchorCtr="0">
          <a:noAutofit/>
        </a:bodyPr>
        <a:lstStyle/>
        <a:p>
          <a:pPr marL="0" lvl="0" indent="0" algn="ctr" defTabSz="1244600">
            <a:lnSpc>
              <a:spcPct val="90000"/>
            </a:lnSpc>
            <a:spcBef>
              <a:spcPct val="0"/>
            </a:spcBef>
            <a:spcAft>
              <a:spcPct val="35000"/>
            </a:spcAft>
            <a:buNone/>
          </a:pPr>
          <a:r>
            <a:rPr lang="en-US" sz="2800" kern="1200"/>
            <a:t>Review</a:t>
          </a:r>
        </a:p>
      </dsp:txBody>
      <dsp:txXfrm>
        <a:off x="266062" y="208576"/>
        <a:ext cx="2357925" cy="862655"/>
      </dsp:txXfrm>
    </dsp:sp>
    <dsp:sp modelId="{320BC956-41F4-499E-9703-AB59D33213FA}">
      <dsp:nvSpPr>
        <dsp:cNvPr id="0" name=""/>
        <dsp:cNvSpPr/>
      </dsp:nvSpPr>
      <dsp:spPr>
        <a:xfrm>
          <a:off x="7265" y="1071231"/>
          <a:ext cx="2616721" cy="3071529"/>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6779" tIns="206779" rIns="206779" bIns="413558" numCol="1" spcCol="1270" anchor="t" anchorCtr="0">
          <a:noAutofit/>
        </a:bodyPr>
        <a:lstStyle/>
        <a:p>
          <a:pPr marL="0" lvl="0" indent="0" algn="l" defTabSz="889000">
            <a:lnSpc>
              <a:spcPct val="90000"/>
            </a:lnSpc>
            <a:spcBef>
              <a:spcPct val="0"/>
            </a:spcBef>
            <a:spcAft>
              <a:spcPct val="35000"/>
            </a:spcAft>
            <a:buNone/>
          </a:pPr>
          <a:r>
            <a:rPr lang="en-US" sz="2000" kern="1200" dirty="0"/>
            <a:t>Review the overdose reversal instructions and directions for use with the client and watch video, if applicable.</a:t>
          </a:r>
        </a:p>
      </dsp:txBody>
      <dsp:txXfrm>
        <a:off x="7265" y="1071231"/>
        <a:ext cx="2616721" cy="3071529"/>
      </dsp:txXfrm>
    </dsp:sp>
    <dsp:sp modelId="{39233E72-D6A9-4E3C-BF22-2B913F13D872}">
      <dsp:nvSpPr>
        <dsp:cNvPr id="0" name=""/>
        <dsp:cNvSpPr/>
      </dsp:nvSpPr>
      <dsp:spPr>
        <a:xfrm>
          <a:off x="2840048" y="208576"/>
          <a:ext cx="2875518" cy="862655"/>
        </a:xfrm>
        <a:prstGeom prst="chevron">
          <a:avLst>
            <a:gd name="adj" fmla="val 30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514" tIns="106514" rIns="106514" bIns="106514" numCol="1" spcCol="1270" anchor="ctr" anchorCtr="0">
          <a:noAutofit/>
        </a:bodyPr>
        <a:lstStyle/>
        <a:p>
          <a:pPr marL="0" lvl="0" indent="0" algn="ctr" defTabSz="1244600">
            <a:lnSpc>
              <a:spcPct val="90000"/>
            </a:lnSpc>
            <a:spcBef>
              <a:spcPct val="0"/>
            </a:spcBef>
            <a:spcAft>
              <a:spcPct val="35000"/>
            </a:spcAft>
            <a:buNone/>
          </a:pPr>
          <a:r>
            <a:rPr lang="en-US" sz="2800" kern="1200"/>
            <a:t>Distribute</a:t>
          </a:r>
        </a:p>
      </dsp:txBody>
      <dsp:txXfrm>
        <a:off x="3098845" y="208576"/>
        <a:ext cx="2357925" cy="862655"/>
      </dsp:txXfrm>
    </dsp:sp>
    <dsp:sp modelId="{033F28E6-CB86-454C-A474-FA4D423411CB}">
      <dsp:nvSpPr>
        <dsp:cNvPr id="0" name=""/>
        <dsp:cNvSpPr/>
      </dsp:nvSpPr>
      <dsp:spPr>
        <a:xfrm>
          <a:off x="2840048" y="1071231"/>
          <a:ext cx="2616721" cy="3071529"/>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6779" tIns="206779" rIns="206779" bIns="413558" numCol="1" spcCol="1270" anchor="t" anchorCtr="0">
          <a:noAutofit/>
        </a:bodyPr>
        <a:lstStyle/>
        <a:p>
          <a:pPr marL="0" lvl="0" indent="0" algn="l" defTabSz="889000">
            <a:lnSpc>
              <a:spcPct val="90000"/>
            </a:lnSpc>
            <a:spcBef>
              <a:spcPct val="0"/>
            </a:spcBef>
            <a:spcAft>
              <a:spcPct val="35000"/>
            </a:spcAft>
            <a:buNone/>
          </a:pPr>
          <a:r>
            <a:rPr lang="en-US" sz="2000" kern="1200"/>
            <a:t>Distribute HCA Harm Reduction and Medications for OUD client brochure (or have it in AVS or via electronic portal if using telehealth)</a:t>
          </a:r>
        </a:p>
      </dsp:txBody>
      <dsp:txXfrm>
        <a:off x="2840048" y="1071231"/>
        <a:ext cx="2616721" cy="3071529"/>
      </dsp:txXfrm>
    </dsp:sp>
    <dsp:sp modelId="{D9C3C87F-8CDD-417A-9B76-F507729F8098}">
      <dsp:nvSpPr>
        <dsp:cNvPr id="0" name=""/>
        <dsp:cNvSpPr/>
      </dsp:nvSpPr>
      <dsp:spPr>
        <a:xfrm>
          <a:off x="5672830" y="208576"/>
          <a:ext cx="2875518" cy="862655"/>
        </a:xfrm>
        <a:prstGeom prst="chevron">
          <a:avLst>
            <a:gd name="adj" fmla="val 30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514" tIns="106514" rIns="106514" bIns="106514" numCol="1" spcCol="1270" anchor="ctr" anchorCtr="0">
          <a:noAutofit/>
        </a:bodyPr>
        <a:lstStyle/>
        <a:p>
          <a:pPr marL="0" lvl="0" indent="0" algn="ctr" defTabSz="1244600">
            <a:lnSpc>
              <a:spcPct val="90000"/>
            </a:lnSpc>
            <a:spcBef>
              <a:spcPct val="0"/>
            </a:spcBef>
            <a:spcAft>
              <a:spcPct val="35000"/>
            </a:spcAft>
            <a:buNone/>
          </a:pPr>
          <a:r>
            <a:rPr lang="en-US" sz="2800" kern="1200"/>
            <a:t>Confirm</a:t>
          </a:r>
        </a:p>
      </dsp:txBody>
      <dsp:txXfrm>
        <a:off x="5931627" y="208576"/>
        <a:ext cx="2357925" cy="862655"/>
      </dsp:txXfrm>
    </dsp:sp>
    <dsp:sp modelId="{F58F6FDC-03EE-4C47-B03A-79C40BB2FD75}">
      <dsp:nvSpPr>
        <dsp:cNvPr id="0" name=""/>
        <dsp:cNvSpPr/>
      </dsp:nvSpPr>
      <dsp:spPr>
        <a:xfrm>
          <a:off x="5672830" y="1071231"/>
          <a:ext cx="2616721" cy="3071529"/>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6779" tIns="206779" rIns="206779" bIns="413558" numCol="1" spcCol="1270" anchor="t" anchorCtr="0">
          <a:noAutofit/>
        </a:bodyPr>
        <a:lstStyle/>
        <a:p>
          <a:pPr marL="0" lvl="0" indent="0" algn="l" defTabSz="889000">
            <a:lnSpc>
              <a:spcPct val="90000"/>
            </a:lnSpc>
            <a:spcBef>
              <a:spcPct val="0"/>
            </a:spcBef>
            <a:spcAft>
              <a:spcPct val="35000"/>
            </a:spcAft>
            <a:buNone/>
          </a:pPr>
          <a:r>
            <a:rPr lang="en-US" sz="2000" kern="1200"/>
            <a:t>Confirm patient understanding and collect patient signature page, as appropriate</a:t>
          </a:r>
        </a:p>
      </dsp:txBody>
      <dsp:txXfrm>
        <a:off x="5672830" y="1071231"/>
        <a:ext cx="2616721" cy="307152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F2C61B-21B2-4DA6-B8B3-F76571739C6B}" type="datetimeFigureOut">
              <a:rPr lang="en-US" smtClean="0"/>
              <a:t>1/10/2022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492E0B-5BAA-43B7-8F48-3C44F32B5B07}" type="slidenum">
              <a:rPr lang="en-US" smtClean="0"/>
              <a:t>‹#›</a:t>
            </a:fld>
            <a:endParaRPr lang="en-US"/>
          </a:p>
        </p:txBody>
      </p:sp>
    </p:spTree>
    <p:extLst>
      <p:ext uri="{BB962C8B-B14F-4D97-AF65-F5344CB8AC3E}">
        <p14:creationId xmlns:p14="http://schemas.microsoft.com/office/powerpoint/2010/main" val="3304289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492E0B-5BAA-43B7-8F48-3C44F32B5B07}" type="slidenum">
              <a:rPr lang="en-US" smtClean="0"/>
              <a:t>1</a:t>
            </a:fld>
            <a:endParaRPr lang="en-US"/>
          </a:p>
        </p:txBody>
      </p:sp>
    </p:spTree>
    <p:extLst>
      <p:ext uri="{BB962C8B-B14F-4D97-AF65-F5344CB8AC3E}">
        <p14:creationId xmlns:p14="http://schemas.microsoft.com/office/powerpoint/2010/main" val="3484944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492E0B-5BAA-43B7-8F48-3C44F32B5B0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4521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492E0B-5BAA-43B7-8F48-3C44F32B5B07}" type="slidenum">
              <a:rPr lang="en-US" smtClean="0"/>
              <a:t>29</a:t>
            </a:fld>
            <a:endParaRPr lang="en-US"/>
          </a:p>
        </p:txBody>
      </p:sp>
    </p:spTree>
    <p:extLst>
      <p:ext uri="{BB962C8B-B14F-4D97-AF65-F5344CB8AC3E}">
        <p14:creationId xmlns:p14="http://schemas.microsoft.com/office/powerpoint/2010/main" val="22905871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492E0B-5BAA-43B7-8F48-3C44F32B5B0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18625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492E0B-5BAA-43B7-8F48-3C44F32B5B07}" type="slidenum">
              <a:rPr lang="en-US" smtClean="0"/>
              <a:t>31</a:t>
            </a:fld>
            <a:endParaRPr lang="en-US"/>
          </a:p>
        </p:txBody>
      </p:sp>
    </p:spTree>
    <p:extLst>
      <p:ext uri="{BB962C8B-B14F-4D97-AF65-F5344CB8AC3E}">
        <p14:creationId xmlns:p14="http://schemas.microsoft.com/office/powerpoint/2010/main" val="3367954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492E0B-5BAA-43B7-8F48-3C44F32B5B07}" type="slidenum">
              <a:rPr lang="en-US" smtClean="0"/>
              <a:t>2</a:t>
            </a:fld>
            <a:endParaRPr lang="en-US"/>
          </a:p>
        </p:txBody>
      </p:sp>
    </p:spTree>
    <p:extLst>
      <p:ext uri="{BB962C8B-B14F-4D97-AF65-F5344CB8AC3E}">
        <p14:creationId xmlns:p14="http://schemas.microsoft.com/office/powerpoint/2010/main" val="2157629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492E0B-5BAA-43B7-8F48-3C44F32B5B07}" type="slidenum">
              <a:rPr lang="en-US" smtClean="0"/>
              <a:t>4</a:t>
            </a:fld>
            <a:endParaRPr lang="en-US"/>
          </a:p>
        </p:txBody>
      </p:sp>
    </p:spTree>
    <p:extLst>
      <p:ext uri="{BB962C8B-B14F-4D97-AF65-F5344CB8AC3E}">
        <p14:creationId xmlns:p14="http://schemas.microsoft.com/office/powerpoint/2010/main" val="943069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492E0B-5BAA-43B7-8F48-3C44F32B5B0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7388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492E0B-5BAA-43B7-8F48-3C44F32B5B07}" type="slidenum">
              <a:rPr lang="en-US" smtClean="0"/>
              <a:t>11</a:t>
            </a:fld>
            <a:endParaRPr lang="en-US"/>
          </a:p>
        </p:txBody>
      </p:sp>
    </p:spTree>
    <p:extLst>
      <p:ext uri="{BB962C8B-B14F-4D97-AF65-F5344CB8AC3E}">
        <p14:creationId xmlns:p14="http://schemas.microsoft.com/office/powerpoint/2010/main" val="1748842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492E0B-5BAA-43B7-8F48-3C44F32B5B0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3807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492E0B-5BAA-43B7-8F48-3C44F32B5B0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1310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492E0B-5BAA-43B7-8F48-3C44F32B5B0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0394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492E0B-5BAA-43B7-8F48-3C44F32B5B0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8648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22946" y="1122363"/>
            <a:ext cx="7298108" cy="2387600"/>
          </a:xfrm>
        </p:spPr>
        <p:txBody>
          <a:bodyPr anchor="b">
            <a:normAutofit/>
          </a:bodyPr>
          <a:lstStyle>
            <a:lvl1pPr algn="ctr">
              <a:defRPr sz="4800"/>
            </a:lvl1pPr>
          </a:lstStyle>
          <a:p>
            <a:r>
              <a:rPr lang="en-US" dirty="0"/>
              <a:t>Click to edit Master title style</a:t>
            </a:r>
          </a:p>
        </p:txBody>
      </p:sp>
      <p:sp>
        <p:nvSpPr>
          <p:cNvPr id="3" name="Subtitle 2"/>
          <p:cNvSpPr>
            <a:spLocks noGrp="1"/>
          </p:cNvSpPr>
          <p:nvPr>
            <p:ph type="subTitle" idx="1"/>
          </p:nvPr>
        </p:nvSpPr>
        <p:spPr>
          <a:xfrm>
            <a:off x="922946" y="3602038"/>
            <a:ext cx="7298108" cy="1655762"/>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pPr algn="l"/>
            <a:fld id="{8F0AB5D1-9059-428D-ACFC-BA1258997AE0}" type="slidenum">
              <a:rPr lang="en-US" smtClean="0"/>
              <a:pPr algn="l"/>
              <a:t>‹#›</a:t>
            </a:fld>
            <a:endParaRPr lang="en-US" dirty="0"/>
          </a:p>
        </p:txBody>
      </p:sp>
    </p:spTree>
    <p:extLst>
      <p:ext uri="{BB962C8B-B14F-4D97-AF65-F5344CB8AC3E}">
        <p14:creationId xmlns:p14="http://schemas.microsoft.com/office/powerpoint/2010/main" val="1299684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05854" y="1122363"/>
            <a:ext cx="7332292" cy="2387600"/>
          </a:xfrm>
        </p:spPr>
        <p:txBody>
          <a:bodyPr anchor="b">
            <a:normAutofit/>
          </a:bodyPr>
          <a:lstStyle>
            <a:lvl1pPr algn="ctr">
              <a:defRPr sz="4800"/>
            </a:lvl1pPr>
          </a:lstStyle>
          <a:p>
            <a:r>
              <a:rPr lang="en-US" dirty="0"/>
              <a:t>Click to edit Master title style</a:t>
            </a:r>
          </a:p>
        </p:txBody>
      </p:sp>
      <p:sp>
        <p:nvSpPr>
          <p:cNvPr id="3" name="Subtitle 2"/>
          <p:cNvSpPr>
            <a:spLocks noGrp="1"/>
          </p:cNvSpPr>
          <p:nvPr>
            <p:ph type="subTitle" idx="1"/>
          </p:nvPr>
        </p:nvSpPr>
        <p:spPr>
          <a:xfrm>
            <a:off x="905854" y="3602038"/>
            <a:ext cx="7332292" cy="1655762"/>
          </a:xfrm>
        </p:spPr>
        <p:txBody>
          <a:bodyPr/>
          <a:lstStyle>
            <a:lvl1pPr marL="0" indent="0" algn="ctr">
              <a:buNone/>
              <a:defRPr sz="2400">
                <a:solidFill>
                  <a:schemeClr val="accent1">
                    <a:lumMod val="20000"/>
                    <a:lumOff val="80000"/>
                  </a:schemeClr>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pPr algn="l"/>
            <a:fld id="{8F0AB5D1-9059-428D-ACFC-BA1258997AE0}" type="slidenum">
              <a:rPr lang="en-US" smtClean="0"/>
              <a:pPr algn="l"/>
              <a:t>‹#›</a:t>
            </a:fld>
            <a:endParaRPr lang="en-US" dirty="0"/>
          </a:p>
        </p:txBody>
      </p:sp>
    </p:spTree>
    <p:extLst>
      <p:ext uri="{BB962C8B-B14F-4D97-AF65-F5344CB8AC3E}">
        <p14:creationId xmlns:p14="http://schemas.microsoft.com/office/powerpoint/2010/main" val="3389608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9169" y="1668567"/>
            <a:ext cx="7315200" cy="39016"/>
          </a:xfrm>
          <a:prstGeom prst="rect">
            <a:avLst/>
          </a:prstGeom>
        </p:spPr>
      </p:pic>
    </p:spTree>
    <p:extLst>
      <p:ext uri="{BB962C8B-B14F-4D97-AF65-F5344CB8AC3E}">
        <p14:creationId xmlns:p14="http://schemas.microsoft.com/office/powerpoint/2010/main" val="2158472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00081" y="1825625"/>
            <a:ext cx="3714769"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605219"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9169" y="1668567"/>
            <a:ext cx="7315200" cy="39016"/>
          </a:xfrm>
          <a:prstGeom prst="rect">
            <a:avLst/>
          </a:prstGeom>
        </p:spPr>
      </p:pic>
    </p:spTree>
    <p:extLst>
      <p:ext uri="{BB962C8B-B14F-4D97-AF65-F5344CB8AC3E}">
        <p14:creationId xmlns:p14="http://schemas.microsoft.com/office/powerpoint/2010/main" val="7816598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00081" y="1681163"/>
            <a:ext cx="3698101" cy="823912"/>
          </a:xfrm>
        </p:spPr>
        <p:txBody>
          <a:bodyPr anchor="b"/>
          <a:lstStyle>
            <a:lvl1pPr marL="0" indent="0">
              <a:buNone/>
              <a:defRPr sz="2400" b="1">
                <a:solidFill>
                  <a:schemeClr val="accent1">
                    <a:lumMod val="20000"/>
                    <a:lumOff val="80000"/>
                  </a:schemeClr>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Edit Master text styles</a:t>
            </a:r>
          </a:p>
        </p:txBody>
      </p:sp>
      <p:sp>
        <p:nvSpPr>
          <p:cNvPr id="4" name="Content Placeholder 3"/>
          <p:cNvSpPr>
            <a:spLocks noGrp="1"/>
          </p:cNvSpPr>
          <p:nvPr>
            <p:ph sz="half" idx="2"/>
          </p:nvPr>
        </p:nvSpPr>
        <p:spPr>
          <a:xfrm>
            <a:off x="800081" y="2505075"/>
            <a:ext cx="3698101"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2" y="1681163"/>
            <a:ext cx="3643177" cy="823912"/>
          </a:xfrm>
        </p:spPr>
        <p:txBody>
          <a:bodyPr anchor="b"/>
          <a:lstStyle>
            <a:lvl1pPr marL="0" indent="0">
              <a:buNone/>
              <a:defRPr sz="2400" b="1">
                <a:solidFill>
                  <a:schemeClr val="accent1">
                    <a:lumMod val="20000"/>
                    <a:lumOff val="80000"/>
                  </a:schemeClr>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Edit Master text styles</a:t>
            </a:r>
          </a:p>
        </p:txBody>
      </p:sp>
      <p:sp>
        <p:nvSpPr>
          <p:cNvPr id="6" name="Content Placeholder 5"/>
          <p:cNvSpPr>
            <a:spLocks noGrp="1"/>
          </p:cNvSpPr>
          <p:nvPr>
            <p:ph sz="quarter" idx="4"/>
          </p:nvPr>
        </p:nvSpPr>
        <p:spPr>
          <a:xfrm>
            <a:off x="4629152" y="2505075"/>
            <a:ext cx="364317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sp>
        <p:nvSpPr>
          <p:cNvPr id="10" name="Title 1"/>
          <p:cNvSpPr>
            <a:spLocks noGrp="1"/>
          </p:cNvSpPr>
          <p:nvPr>
            <p:ph type="title"/>
          </p:nvPr>
        </p:nvSpPr>
        <p:spPr>
          <a:xfrm>
            <a:off x="822433" y="633046"/>
            <a:ext cx="7449896" cy="1057642"/>
          </a:xfrm>
        </p:spPr>
        <p:txBody>
          <a:bodyPr/>
          <a:lstStyle/>
          <a:p>
            <a:r>
              <a:rPr lang="en-US" dirty="0"/>
              <a:t>Click to edit Master title style</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9169" y="1668567"/>
            <a:ext cx="7315200" cy="39016"/>
          </a:xfrm>
          <a:prstGeom prst="rect">
            <a:avLst/>
          </a:prstGeom>
        </p:spPr>
      </p:pic>
    </p:spTree>
    <p:extLst>
      <p:ext uri="{BB962C8B-B14F-4D97-AF65-F5344CB8AC3E}">
        <p14:creationId xmlns:p14="http://schemas.microsoft.com/office/powerpoint/2010/main" val="38766061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Slide Number Placeholder 4"/>
          <p:cNvSpPr>
            <a:spLocks noGrp="1"/>
          </p:cNvSpPr>
          <p:nvPr>
            <p:ph type="sldNum" sz="quarter" idx="12"/>
          </p:nvPr>
        </p:nvSpPr>
        <p:spPr/>
        <p:txBody>
          <a:bodyPr/>
          <a:lstStyle>
            <a:lvl1pPr algn="l">
              <a:defRPr/>
            </a:lvl1pPr>
          </a:lstStyle>
          <a:p>
            <a:fld id="{8F0AB5D1-9059-428D-ACFC-BA1258997AE0}" type="slidenum">
              <a:rPr lang="en-US" smtClean="0"/>
              <a:pPr/>
              <a:t>‹#›</a:t>
            </a:fld>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9169" y="1668567"/>
            <a:ext cx="7315200" cy="39016"/>
          </a:xfrm>
          <a:prstGeom prst="rect">
            <a:avLst/>
          </a:prstGeom>
        </p:spPr>
      </p:pic>
    </p:spTree>
    <p:extLst>
      <p:ext uri="{BB962C8B-B14F-4D97-AF65-F5344CB8AC3E}">
        <p14:creationId xmlns:p14="http://schemas.microsoft.com/office/powerpoint/2010/main" val="41234395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spTree>
    <p:extLst>
      <p:ext uri="{BB962C8B-B14F-4D97-AF65-F5344CB8AC3E}">
        <p14:creationId xmlns:p14="http://schemas.microsoft.com/office/powerpoint/2010/main" val="38526927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0080" y="703391"/>
            <a:ext cx="3304169" cy="1354015"/>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4462977" y="703392"/>
            <a:ext cx="3766624" cy="5157666"/>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00079" y="2321173"/>
            <a:ext cx="3304169" cy="3547819"/>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pic>
        <p:nvPicPr>
          <p:cNvPr id="6" name="Picture 5"/>
          <p:cNvPicPr>
            <a:picLocks/>
          </p:cNvPicPr>
          <p:nvPr userDrawn="1"/>
        </p:nvPicPr>
        <p:blipFill>
          <a:blip r:embed="rId2"/>
          <a:stretch>
            <a:fillRect/>
          </a:stretch>
        </p:blipFill>
        <p:spPr>
          <a:xfrm>
            <a:off x="917547" y="2121807"/>
            <a:ext cx="3186701" cy="45719"/>
          </a:xfrm>
          <a:prstGeom prst="rect">
            <a:avLst/>
          </a:prstGeom>
        </p:spPr>
      </p:pic>
    </p:spTree>
    <p:extLst>
      <p:ext uri="{BB962C8B-B14F-4D97-AF65-F5344CB8AC3E}">
        <p14:creationId xmlns:p14="http://schemas.microsoft.com/office/powerpoint/2010/main" val="11277547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0080" y="703391"/>
            <a:ext cx="3304169" cy="1354015"/>
          </a:xfrm>
        </p:spPr>
        <p:txBody>
          <a:bodyPr anchor="b"/>
          <a:lstStyle>
            <a:lvl1pPr>
              <a:defRPr sz="3200"/>
            </a:lvl1pPr>
          </a:lstStyle>
          <a:p>
            <a:r>
              <a:rPr lang="en-US" dirty="0"/>
              <a:t>Click to edit Master title style</a:t>
            </a:r>
          </a:p>
        </p:txBody>
      </p:sp>
      <p:sp>
        <p:nvSpPr>
          <p:cNvPr id="4" name="Text Placeholder 3"/>
          <p:cNvSpPr>
            <a:spLocks noGrp="1"/>
          </p:cNvSpPr>
          <p:nvPr>
            <p:ph type="body" sz="half" idx="2"/>
          </p:nvPr>
        </p:nvSpPr>
        <p:spPr>
          <a:xfrm>
            <a:off x="800080" y="2321173"/>
            <a:ext cx="3304169" cy="3547819"/>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dirty="0"/>
              <a:t>Edit Master text styles</a:t>
            </a:r>
          </a:p>
        </p:txBody>
      </p:sp>
      <p:sp>
        <p:nvSpPr>
          <p:cNvPr id="7" name="Slide Number Placeholder 6"/>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pic>
        <p:nvPicPr>
          <p:cNvPr id="6" name="Picture 5"/>
          <p:cNvPicPr>
            <a:picLocks/>
          </p:cNvPicPr>
          <p:nvPr userDrawn="1"/>
        </p:nvPicPr>
        <p:blipFill>
          <a:blip r:embed="rId2"/>
          <a:stretch>
            <a:fillRect/>
          </a:stretch>
        </p:blipFill>
        <p:spPr>
          <a:xfrm>
            <a:off x="920685" y="2108463"/>
            <a:ext cx="3188840" cy="48744"/>
          </a:xfrm>
          <a:prstGeom prst="rect">
            <a:avLst/>
          </a:prstGeom>
        </p:spPr>
      </p:pic>
      <p:sp>
        <p:nvSpPr>
          <p:cNvPr id="10" name="Picture Placeholder 2"/>
          <p:cNvSpPr>
            <a:spLocks noGrp="1"/>
          </p:cNvSpPr>
          <p:nvPr>
            <p:ph type="pic" idx="13"/>
          </p:nvPr>
        </p:nvSpPr>
        <p:spPr>
          <a:xfrm>
            <a:off x="4457699" y="987432"/>
            <a:ext cx="3780447" cy="4873625"/>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endParaRPr lang="en-US"/>
          </a:p>
        </p:txBody>
      </p:sp>
    </p:spTree>
    <p:extLst>
      <p:ext uri="{BB962C8B-B14F-4D97-AF65-F5344CB8AC3E}">
        <p14:creationId xmlns:p14="http://schemas.microsoft.com/office/powerpoint/2010/main" val="3577686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8" name="Picture Placeholder 2"/>
          <p:cNvSpPr>
            <a:spLocks noGrp="1"/>
          </p:cNvSpPr>
          <p:nvPr>
            <p:ph type="pic" idx="14"/>
          </p:nvPr>
        </p:nvSpPr>
        <p:spPr>
          <a:xfrm>
            <a:off x="905854" y="703391"/>
            <a:ext cx="3203673" cy="5157665"/>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endParaRPr lang="en-US"/>
          </a:p>
        </p:txBody>
      </p:sp>
      <p:sp>
        <p:nvSpPr>
          <p:cNvPr id="2" name="Title 1"/>
          <p:cNvSpPr>
            <a:spLocks noGrp="1"/>
          </p:cNvSpPr>
          <p:nvPr>
            <p:ph type="title"/>
          </p:nvPr>
        </p:nvSpPr>
        <p:spPr>
          <a:xfrm>
            <a:off x="4457701" y="703391"/>
            <a:ext cx="3780445" cy="1354015"/>
          </a:xfrm>
        </p:spPr>
        <p:txBody>
          <a:bodyPr anchor="b"/>
          <a:lstStyle>
            <a:lvl1pPr>
              <a:defRPr sz="3200"/>
            </a:lvl1pPr>
          </a:lstStyle>
          <a:p>
            <a:r>
              <a:rPr lang="en-US" dirty="0"/>
              <a:t>Click to edit Master title style</a:t>
            </a:r>
          </a:p>
        </p:txBody>
      </p:sp>
      <p:sp>
        <p:nvSpPr>
          <p:cNvPr id="4" name="Text Placeholder 3"/>
          <p:cNvSpPr>
            <a:spLocks noGrp="1"/>
          </p:cNvSpPr>
          <p:nvPr>
            <p:ph type="body" sz="half" idx="2"/>
          </p:nvPr>
        </p:nvSpPr>
        <p:spPr>
          <a:xfrm>
            <a:off x="4457702" y="2321173"/>
            <a:ext cx="3780445" cy="3547819"/>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dirty="0"/>
              <a:t>Edit Master text styles</a:t>
            </a:r>
          </a:p>
        </p:txBody>
      </p:sp>
      <p:sp>
        <p:nvSpPr>
          <p:cNvPr id="7" name="Slide Number Placeholder 6"/>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pic>
        <p:nvPicPr>
          <p:cNvPr id="6" name="Picture 5"/>
          <p:cNvPicPr>
            <a:picLocks/>
          </p:cNvPicPr>
          <p:nvPr userDrawn="1"/>
        </p:nvPicPr>
        <p:blipFill>
          <a:blip r:embed="rId2"/>
          <a:stretch>
            <a:fillRect/>
          </a:stretch>
        </p:blipFill>
        <p:spPr>
          <a:xfrm>
            <a:off x="4457699" y="2113679"/>
            <a:ext cx="3790002" cy="43527"/>
          </a:xfrm>
          <a:prstGeom prst="rect">
            <a:avLst/>
          </a:prstGeom>
        </p:spPr>
      </p:pic>
    </p:spTree>
    <p:extLst>
      <p:ext uri="{BB962C8B-B14F-4D97-AF65-F5344CB8AC3E}">
        <p14:creationId xmlns:p14="http://schemas.microsoft.com/office/powerpoint/2010/main" val="28272531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859933" y="2152091"/>
            <a:ext cx="5369100" cy="2443401"/>
          </a:xfrm>
        </p:spPr>
        <p:txBody>
          <a:bodyPr anchor="b">
            <a:normAutofit/>
          </a:bodyPr>
          <a:lstStyle>
            <a:lvl1pPr algn="r">
              <a:defRPr lang="en-US" dirty="0"/>
            </a:lvl1pPr>
          </a:lstStyle>
          <a:p>
            <a:r>
              <a:rPr lang="en-US" dirty="0"/>
              <a:t>CLICK TO EDIT MASTER TITLE STYLE</a:t>
            </a:r>
          </a:p>
        </p:txBody>
      </p:sp>
      <p:sp>
        <p:nvSpPr>
          <p:cNvPr id="3" name="Subtitle 2"/>
          <p:cNvSpPr>
            <a:spLocks noGrp="1"/>
          </p:cNvSpPr>
          <p:nvPr>
            <p:ph type="subTitle" idx="1"/>
          </p:nvPr>
        </p:nvSpPr>
        <p:spPr>
          <a:xfrm>
            <a:off x="2859933" y="4769707"/>
            <a:ext cx="5369100" cy="1161535"/>
          </a:xfrm>
        </p:spPr>
        <p:txBody>
          <a:bodyPr/>
          <a:lstStyle>
            <a:lvl1pPr marL="0" indent="0" algn="r">
              <a:buNone/>
              <a:defRPr sz="2400">
                <a:solidFill>
                  <a:schemeClr val="accent1">
                    <a:lumMod val="20000"/>
                    <a:lumOff val="80000"/>
                  </a:schemeClr>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pPr algn="l"/>
            <a:fld id="{8F0AB5D1-9059-428D-ACFC-BA1258997AE0}" type="slidenum">
              <a:rPr lang="en-US" smtClean="0"/>
              <a:pPr algn="l"/>
              <a:t>‹#›</a:t>
            </a:fld>
            <a:endParaRPr lang="en-US" dirty="0"/>
          </a:p>
        </p:txBody>
      </p:sp>
      <p:sp>
        <p:nvSpPr>
          <p:cNvPr id="7" name="Rectangle 6"/>
          <p:cNvSpPr>
            <a:spLocks noChangeArrowheads="1"/>
          </p:cNvSpPr>
          <p:nvPr userDrawn="1"/>
        </p:nvSpPr>
        <p:spPr bwMode="auto">
          <a:xfrm rot="10800000">
            <a:off x="5134808" y="4658517"/>
            <a:ext cx="2980492" cy="45720"/>
          </a:xfrm>
          <a:prstGeom prst="rect">
            <a:avLst/>
          </a:prstGeom>
          <a:solidFill>
            <a:srgbClr val="93D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05860" y="6216523"/>
            <a:ext cx="1906380" cy="325740"/>
          </a:xfrm>
          <a:prstGeom prst="rect">
            <a:avLst/>
          </a:prstGeom>
        </p:spPr>
      </p:pic>
    </p:spTree>
    <p:extLst>
      <p:ext uri="{BB962C8B-B14F-4D97-AF65-F5344CB8AC3E}">
        <p14:creationId xmlns:p14="http://schemas.microsoft.com/office/powerpoint/2010/main" val="129368976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11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9169" y="1668567"/>
            <a:ext cx="7315200" cy="39016"/>
          </a:xfrm>
          <a:prstGeom prst="rect">
            <a:avLst/>
          </a:prstGeom>
        </p:spPr>
      </p:pic>
    </p:spTree>
    <p:extLst>
      <p:ext uri="{BB962C8B-B14F-4D97-AF65-F5344CB8AC3E}">
        <p14:creationId xmlns:p14="http://schemas.microsoft.com/office/powerpoint/2010/main" val="26768008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927210" y="675249"/>
            <a:ext cx="3777176" cy="2834714"/>
          </a:xfrm>
        </p:spPr>
        <p:txBody>
          <a:bodyPr anchor="b"/>
          <a:lstStyle>
            <a:lvl1pPr algn="ctr">
              <a:defRPr sz="48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4927210" y="3699810"/>
            <a:ext cx="3777176" cy="1969477"/>
          </a:xfrm>
        </p:spPr>
        <p:txBody>
          <a:bodyPr/>
          <a:lstStyle>
            <a:lvl1pPr marL="0" indent="0" algn="ctr">
              <a:buNone/>
              <a:defRPr sz="2400">
                <a:solidFill>
                  <a:schemeClr val="accent1">
                    <a:lumMod val="20000"/>
                    <a:lumOff val="80000"/>
                  </a:schemeClr>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pPr algn="l"/>
            <a:fld id="{8F0AB5D1-9059-428D-ACFC-BA1258997AE0}" type="slidenum">
              <a:rPr lang="en-US" smtClean="0"/>
              <a:pPr algn="l"/>
              <a:t>‹#›</a:t>
            </a:fld>
            <a:endParaRPr lang="en-US" dirty="0"/>
          </a:p>
        </p:txBody>
      </p:sp>
    </p:spTree>
    <p:extLst>
      <p:ext uri="{BB962C8B-B14F-4D97-AF65-F5344CB8AC3E}">
        <p14:creationId xmlns:p14="http://schemas.microsoft.com/office/powerpoint/2010/main" val="15038754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27210" y="633046"/>
            <a:ext cx="3777176" cy="1057642"/>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927210" y="2065314"/>
            <a:ext cx="3777176" cy="4014591"/>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pic>
        <p:nvPicPr>
          <p:cNvPr id="5" name="Picture 4"/>
          <p:cNvPicPr>
            <a:picLocks/>
          </p:cNvPicPr>
          <p:nvPr userDrawn="1"/>
        </p:nvPicPr>
        <p:blipFill>
          <a:blip r:embed="rId2"/>
          <a:stretch>
            <a:fillRect/>
          </a:stretch>
        </p:blipFill>
        <p:spPr>
          <a:xfrm>
            <a:off x="4927209" y="1856235"/>
            <a:ext cx="3806190" cy="43527"/>
          </a:xfrm>
          <a:prstGeom prst="rect">
            <a:avLst/>
          </a:prstGeom>
        </p:spPr>
      </p:pic>
    </p:spTree>
    <p:extLst>
      <p:ext uri="{BB962C8B-B14F-4D97-AF65-F5344CB8AC3E}">
        <p14:creationId xmlns:p14="http://schemas.microsoft.com/office/powerpoint/2010/main" val="24285984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4927210" y="1913209"/>
            <a:ext cx="3777176" cy="704410"/>
          </a:xfrm>
        </p:spPr>
        <p:txBody>
          <a:bodyPr anchor="b"/>
          <a:lstStyle>
            <a:lvl1pPr marL="0" indent="0">
              <a:buNone/>
              <a:defRPr sz="2400" b="1">
                <a:solidFill>
                  <a:schemeClr val="accent1">
                    <a:lumMod val="20000"/>
                    <a:lumOff val="80000"/>
                  </a:schemeClr>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Edit Master text styles</a:t>
            </a:r>
          </a:p>
        </p:txBody>
      </p:sp>
      <p:sp>
        <p:nvSpPr>
          <p:cNvPr id="6" name="Content Placeholder 5"/>
          <p:cNvSpPr>
            <a:spLocks noGrp="1"/>
          </p:cNvSpPr>
          <p:nvPr>
            <p:ph sz="quarter" idx="4"/>
          </p:nvPr>
        </p:nvSpPr>
        <p:spPr>
          <a:xfrm>
            <a:off x="4927210" y="2645755"/>
            <a:ext cx="3777176" cy="3389288"/>
          </a:xfrm>
        </p:spPr>
        <p:txBody>
          <a:bodyPr>
            <a:normAutofit/>
          </a:bodyPr>
          <a:lstStyle>
            <a:lvl1pPr>
              <a:defRPr sz="2400"/>
            </a:lvl1pPr>
            <a:lvl2pPr>
              <a:defRPr sz="20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sp>
        <p:nvSpPr>
          <p:cNvPr id="7" name="Title 1"/>
          <p:cNvSpPr>
            <a:spLocks noGrp="1"/>
          </p:cNvSpPr>
          <p:nvPr>
            <p:ph type="title"/>
          </p:nvPr>
        </p:nvSpPr>
        <p:spPr>
          <a:xfrm>
            <a:off x="4927210" y="633046"/>
            <a:ext cx="3777176" cy="1057642"/>
          </a:xfrm>
        </p:spPr>
        <p:txBody>
          <a:bodyPr/>
          <a:lstStyle>
            <a:lvl1pPr>
              <a:defRPr>
                <a:solidFill>
                  <a:schemeClr val="bg1"/>
                </a:solidFill>
              </a:defRPr>
            </a:lvl1pPr>
          </a:lstStyle>
          <a:p>
            <a:r>
              <a:rPr lang="en-US" dirty="0"/>
              <a:t>Click to edit Master title style</a:t>
            </a:r>
          </a:p>
        </p:txBody>
      </p:sp>
      <p:pic>
        <p:nvPicPr>
          <p:cNvPr id="8" name="Picture 7"/>
          <p:cNvPicPr>
            <a:picLocks/>
          </p:cNvPicPr>
          <p:nvPr userDrawn="1"/>
        </p:nvPicPr>
        <p:blipFill>
          <a:blip r:embed="rId2"/>
          <a:stretch>
            <a:fillRect/>
          </a:stretch>
        </p:blipFill>
        <p:spPr>
          <a:xfrm>
            <a:off x="4927209" y="1856235"/>
            <a:ext cx="3806190" cy="43527"/>
          </a:xfrm>
          <a:prstGeom prst="rect">
            <a:avLst/>
          </a:prstGeom>
        </p:spPr>
      </p:pic>
    </p:spTree>
    <p:extLst>
      <p:ext uri="{BB962C8B-B14F-4D97-AF65-F5344CB8AC3E}">
        <p14:creationId xmlns:p14="http://schemas.microsoft.com/office/powerpoint/2010/main" val="26738731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spTree>
    <p:extLst>
      <p:ext uri="{BB962C8B-B14F-4D97-AF65-F5344CB8AC3E}">
        <p14:creationId xmlns:p14="http://schemas.microsoft.com/office/powerpoint/2010/main" val="33794554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22613" y="705420"/>
            <a:ext cx="3325562" cy="4873625"/>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endParaRPr lang="en-US"/>
          </a:p>
        </p:txBody>
      </p:sp>
      <p:sp>
        <p:nvSpPr>
          <p:cNvPr id="7" name="Slide Number Placeholder 6"/>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spTree>
    <p:extLst>
      <p:ext uri="{BB962C8B-B14F-4D97-AF65-F5344CB8AC3E}">
        <p14:creationId xmlns:p14="http://schemas.microsoft.com/office/powerpoint/2010/main" val="3444613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9169" y="1825625"/>
            <a:ext cx="3595681"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60522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9169" y="1668567"/>
            <a:ext cx="7315200" cy="39016"/>
          </a:xfrm>
          <a:prstGeom prst="rect">
            <a:avLst/>
          </a:prstGeom>
        </p:spPr>
      </p:pic>
    </p:spTree>
    <p:extLst>
      <p:ext uri="{BB962C8B-B14F-4D97-AF65-F5344CB8AC3E}">
        <p14:creationId xmlns:p14="http://schemas.microsoft.com/office/powerpoint/2010/main" val="1387279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00081" y="1681163"/>
            <a:ext cx="3698101"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Edit Master text styles</a:t>
            </a:r>
          </a:p>
        </p:txBody>
      </p:sp>
      <p:sp>
        <p:nvSpPr>
          <p:cNvPr id="4" name="Content Placeholder 3"/>
          <p:cNvSpPr>
            <a:spLocks noGrp="1"/>
          </p:cNvSpPr>
          <p:nvPr>
            <p:ph sz="half" idx="2"/>
          </p:nvPr>
        </p:nvSpPr>
        <p:spPr>
          <a:xfrm>
            <a:off x="800081" y="2505075"/>
            <a:ext cx="3698101"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2" y="1681163"/>
            <a:ext cx="3605217"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Edit Master text styles</a:t>
            </a:r>
          </a:p>
        </p:txBody>
      </p:sp>
      <p:sp>
        <p:nvSpPr>
          <p:cNvPr id="6" name="Content Placeholder 5"/>
          <p:cNvSpPr>
            <a:spLocks noGrp="1"/>
          </p:cNvSpPr>
          <p:nvPr>
            <p:ph sz="quarter" idx="4"/>
          </p:nvPr>
        </p:nvSpPr>
        <p:spPr>
          <a:xfrm>
            <a:off x="4629152" y="2505075"/>
            <a:ext cx="36052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sp>
        <p:nvSpPr>
          <p:cNvPr id="10" name="Title 1"/>
          <p:cNvSpPr>
            <a:spLocks noGrp="1"/>
          </p:cNvSpPr>
          <p:nvPr>
            <p:ph type="title"/>
          </p:nvPr>
        </p:nvSpPr>
        <p:spPr>
          <a:xfrm>
            <a:off x="805341" y="633046"/>
            <a:ext cx="7484080" cy="1057642"/>
          </a:xfrm>
        </p:spPr>
        <p:txBody>
          <a:bodyPr/>
          <a:lstStyle/>
          <a:p>
            <a:r>
              <a:rPr lang="en-US" dirty="0"/>
              <a:t>Click to edit Master title style</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9169" y="1668567"/>
            <a:ext cx="7315200" cy="39016"/>
          </a:xfrm>
          <a:prstGeom prst="rect">
            <a:avLst/>
          </a:prstGeom>
        </p:spPr>
      </p:pic>
    </p:spTree>
    <p:extLst>
      <p:ext uri="{BB962C8B-B14F-4D97-AF65-F5344CB8AC3E}">
        <p14:creationId xmlns:p14="http://schemas.microsoft.com/office/powerpoint/2010/main" val="4044373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Slide Number Placeholder 4"/>
          <p:cNvSpPr>
            <a:spLocks noGrp="1"/>
          </p:cNvSpPr>
          <p:nvPr>
            <p:ph type="sldNum" sz="quarter" idx="12"/>
          </p:nvPr>
        </p:nvSpPr>
        <p:spPr/>
        <p:txBody>
          <a:bodyPr/>
          <a:lstStyle>
            <a:lvl1pPr algn="l">
              <a:defRPr/>
            </a:lvl1pPr>
          </a:lstStyle>
          <a:p>
            <a:fld id="{8F0AB5D1-9059-428D-ACFC-BA1258997AE0}" type="slidenum">
              <a:rPr lang="en-US" smtClean="0"/>
              <a:pPr/>
              <a:t>‹#›</a:t>
            </a:fld>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9169" y="1668567"/>
            <a:ext cx="7315200" cy="39016"/>
          </a:xfrm>
          <a:prstGeom prst="rect">
            <a:avLst/>
          </a:prstGeom>
        </p:spPr>
      </p:pic>
    </p:spTree>
    <p:extLst>
      <p:ext uri="{BB962C8B-B14F-4D97-AF65-F5344CB8AC3E}">
        <p14:creationId xmlns:p14="http://schemas.microsoft.com/office/powerpoint/2010/main" val="1180329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83794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1793" y="703391"/>
            <a:ext cx="3368555" cy="1354015"/>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4462977" y="703392"/>
            <a:ext cx="3766624" cy="5157666"/>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01792" y="2321173"/>
            <a:ext cx="3368555" cy="3547819"/>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dirty="0"/>
              <a:t>Edit Master text styles</a:t>
            </a:r>
          </a:p>
        </p:txBody>
      </p:sp>
      <p:sp>
        <p:nvSpPr>
          <p:cNvPr id="7" name="Slide Number Placeholder 6"/>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pic>
        <p:nvPicPr>
          <p:cNvPr id="6" name="Picture 5"/>
          <p:cNvPicPr>
            <a:picLocks/>
          </p:cNvPicPr>
          <p:nvPr userDrawn="1"/>
        </p:nvPicPr>
        <p:blipFill>
          <a:blip r:embed="rId2"/>
          <a:stretch>
            <a:fillRect/>
          </a:stretch>
        </p:blipFill>
        <p:spPr>
          <a:xfrm>
            <a:off x="802267" y="2113679"/>
            <a:ext cx="3373453" cy="43527"/>
          </a:xfrm>
          <a:prstGeom prst="rect">
            <a:avLst/>
          </a:prstGeom>
        </p:spPr>
      </p:pic>
    </p:spTree>
    <p:extLst>
      <p:ext uri="{BB962C8B-B14F-4D97-AF65-F5344CB8AC3E}">
        <p14:creationId xmlns:p14="http://schemas.microsoft.com/office/powerpoint/2010/main" val="2887465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0081" y="703391"/>
            <a:ext cx="3304169" cy="1354015"/>
          </a:xfrm>
        </p:spPr>
        <p:txBody>
          <a:bodyPr anchor="b"/>
          <a:lstStyle>
            <a:lvl1pPr>
              <a:defRPr sz="3200"/>
            </a:lvl1pPr>
          </a:lstStyle>
          <a:p>
            <a:r>
              <a:rPr lang="en-US" dirty="0"/>
              <a:t>Click to edit Master title style</a:t>
            </a:r>
          </a:p>
        </p:txBody>
      </p:sp>
      <p:sp>
        <p:nvSpPr>
          <p:cNvPr id="4" name="Text Placeholder 3"/>
          <p:cNvSpPr>
            <a:spLocks noGrp="1"/>
          </p:cNvSpPr>
          <p:nvPr>
            <p:ph type="body" sz="half" idx="2"/>
          </p:nvPr>
        </p:nvSpPr>
        <p:spPr>
          <a:xfrm>
            <a:off x="800080" y="2321173"/>
            <a:ext cx="3304169" cy="3547819"/>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dirty="0"/>
              <a:t>Edit Master text styles</a:t>
            </a:r>
          </a:p>
        </p:txBody>
      </p:sp>
      <p:sp>
        <p:nvSpPr>
          <p:cNvPr id="7" name="Slide Number Placeholder 6"/>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pic>
        <p:nvPicPr>
          <p:cNvPr id="6" name="Picture 5"/>
          <p:cNvPicPr>
            <a:picLocks/>
          </p:cNvPicPr>
          <p:nvPr userDrawn="1"/>
        </p:nvPicPr>
        <p:blipFill>
          <a:blip r:embed="rId2"/>
          <a:stretch>
            <a:fillRect/>
          </a:stretch>
        </p:blipFill>
        <p:spPr>
          <a:xfrm>
            <a:off x="800553" y="2113679"/>
            <a:ext cx="3308972" cy="43527"/>
          </a:xfrm>
          <a:prstGeom prst="rect">
            <a:avLst/>
          </a:prstGeom>
        </p:spPr>
      </p:pic>
      <p:sp>
        <p:nvSpPr>
          <p:cNvPr id="10" name="Picture Placeholder 2"/>
          <p:cNvSpPr>
            <a:spLocks noGrp="1"/>
          </p:cNvSpPr>
          <p:nvPr>
            <p:ph type="pic" idx="13"/>
          </p:nvPr>
        </p:nvSpPr>
        <p:spPr>
          <a:xfrm>
            <a:off x="4554907" y="987432"/>
            <a:ext cx="3691785" cy="4873625"/>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endParaRPr lang="en-US"/>
          </a:p>
        </p:txBody>
      </p:sp>
    </p:spTree>
    <p:extLst>
      <p:ext uri="{BB962C8B-B14F-4D97-AF65-F5344CB8AC3E}">
        <p14:creationId xmlns:p14="http://schemas.microsoft.com/office/powerpoint/2010/main" val="4281762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8" name="Picture Placeholder 2"/>
          <p:cNvSpPr>
            <a:spLocks noGrp="1"/>
          </p:cNvSpPr>
          <p:nvPr>
            <p:ph type="pic" idx="14"/>
          </p:nvPr>
        </p:nvSpPr>
        <p:spPr>
          <a:xfrm>
            <a:off x="897308" y="703391"/>
            <a:ext cx="3212219" cy="5157665"/>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endParaRPr lang="en-US"/>
          </a:p>
        </p:txBody>
      </p:sp>
      <p:sp>
        <p:nvSpPr>
          <p:cNvPr id="2" name="Title 1"/>
          <p:cNvSpPr>
            <a:spLocks noGrp="1"/>
          </p:cNvSpPr>
          <p:nvPr>
            <p:ph type="title"/>
          </p:nvPr>
        </p:nvSpPr>
        <p:spPr>
          <a:xfrm>
            <a:off x="4457701" y="703391"/>
            <a:ext cx="3771899" cy="1354015"/>
          </a:xfrm>
        </p:spPr>
        <p:txBody>
          <a:bodyPr anchor="b"/>
          <a:lstStyle>
            <a:lvl1pPr>
              <a:defRPr sz="3200"/>
            </a:lvl1pPr>
          </a:lstStyle>
          <a:p>
            <a:r>
              <a:rPr lang="en-US" dirty="0"/>
              <a:t>Click to edit Master title style</a:t>
            </a:r>
          </a:p>
        </p:txBody>
      </p:sp>
      <p:sp>
        <p:nvSpPr>
          <p:cNvPr id="4" name="Text Placeholder 3"/>
          <p:cNvSpPr>
            <a:spLocks noGrp="1"/>
          </p:cNvSpPr>
          <p:nvPr>
            <p:ph type="body" sz="half" idx="2"/>
          </p:nvPr>
        </p:nvSpPr>
        <p:spPr>
          <a:xfrm>
            <a:off x="4457702" y="2321173"/>
            <a:ext cx="3771899" cy="3547819"/>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dirty="0"/>
              <a:t>Edit Master text styles</a:t>
            </a:r>
          </a:p>
        </p:txBody>
      </p:sp>
      <p:sp>
        <p:nvSpPr>
          <p:cNvPr id="7" name="Slide Number Placeholder 6"/>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pic>
        <p:nvPicPr>
          <p:cNvPr id="6" name="Picture 5"/>
          <p:cNvPicPr>
            <a:picLocks/>
          </p:cNvPicPr>
          <p:nvPr userDrawn="1"/>
        </p:nvPicPr>
        <p:blipFill>
          <a:blip r:embed="rId2"/>
          <a:stretch>
            <a:fillRect/>
          </a:stretch>
        </p:blipFill>
        <p:spPr>
          <a:xfrm>
            <a:off x="4457699" y="2113679"/>
            <a:ext cx="3781434" cy="43527"/>
          </a:xfrm>
          <a:prstGeom prst="rect">
            <a:avLst/>
          </a:prstGeom>
        </p:spPr>
      </p:pic>
    </p:spTree>
    <p:extLst>
      <p:ext uri="{BB962C8B-B14F-4D97-AF65-F5344CB8AC3E}">
        <p14:creationId xmlns:p14="http://schemas.microsoft.com/office/powerpoint/2010/main" val="1417439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wmf"/><Relationship Id="rId2" Type="http://schemas.openxmlformats.org/officeDocument/2006/relationships/slideLayout" Target="../slideLayouts/slideLayout2.xml"/><Relationship Id="rId16" Type="http://schemas.openxmlformats.org/officeDocument/2006/relationships/image" Target="../media/image6.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wmf"/><Relationship Id="rId5" Type="http://schemas.openxmlformats.org/officeDocument/2006/relationships/slideLayout" Target="../slideLayouts/slideLayout5.xml"/><Relationship Id="rId15" Type="http://schemas.openxmlformats.org/officeDocument/2006/relationships/image" Target="../media/image5.wmf"/><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w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9.wmf"/><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3.w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8.wmf"/><Relationship Id="rId5" Type="http://schemas.openxmlformats.org/officeDocument/2006/relationships/slideLayout" Target="../slideLayouts/slideLayout14.xml"/><Relationship Id="rId15" Type="http://schemas.openxmlformats.org/officeDocument/2006/relationships/image" Target="../media/image11.wmf"/><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image" Target="../media/image10.wmf"/></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theme" Target="../theme/theme3.xml"/><Relationship Id="rId1" Type="http://schemas.openxmlformats.org/officeDocument/2006/relationships/slideLayout" Target="../slideLayouts/slideLayout19.xml"/><Relationship Id="rId6" Type="http://schemas.openxmlformats.org/officeDocument/2006/relationships/image" Target="../media/image11.wmf"/><Relationship Id="rId5" Type="http://schemas.openxmlformats.org/officeDocument/2006/relationships/image" Target="../media/image10.wmf"/><Relationship Id="rId4" Type="http://schemas.openxmlformats.org/officeDocument/2006/relationships/image" Target="../media/image9.wmf"/></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wmf"/><Relationship Id="rId13" Type="http://schemas.openxmlformats.org/officeDocument/2006/relationships/image" Target="../media/image11.wmf"/><Relationship Id="rId3" Type="http://schemas.openxmlformats.org/officeDocument/2006/relationships/slideLayout" Target="../slideLayouts/slideLayout22.xml"/><Relationship Id="rId7" Type="http://schemas.openxmlformats.org/officeDocument/2006/relationships/image" Target="../media/image12.png"/><Relationship Id="rId12" Type="http://schemas.openxmlformats.org/officeDocument/2006/relationships/image" Target="../media/image10.wmf"/><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theme" Target="../theme/theme4.xml"/><Relationship Id="rId11" Type="http://schemas.openxmlformats.org/officeDocument/2006/relationships/image" Target="../media/image9.wmf"/><Relationship Id="rId5" Type="http://schemas.openxmlformats.org/officeDocument/2006/relationships/slideLayout" Target="../slideLayouts/slideLayout24.xml"/><Relationship Id="rId10" Type="http://schemas.openxmlformats.org/officeDocument/2006/relationships/image" Target="../media/image13.wmf"/><Relationship Id="rId4" Type="http://schemas.openxmlformats.org/officeDocument/2006/relationships/slideLayout" Target="../slideLayouts/slideLayout23.xml"/><Relationship Id="rId9" Type="http://schemas.openxmlformats.org/officeDocument/2006/relationships/image" Target="../media/image8.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3887" y="633046"/>
            <a:ext cx="7466988" cy="105764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13887" y="1825629"/>
            <a:ext cx="7466988" cy="425427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09884" y="6497329"/>
            <a:ext cx="690197" cy="167874"/>
          </a:xfrm>
          <a:prstGeom prst="rect">
            <a:avLst/>
          </a:prstGeom>
        </p:spPr>
        <p:txBody>
          <a:bodyPr vert="horz" lIns="91440" tIns="45720" rIns="91440" bIns="45720" rtlCol="0" anchor="ctr"/>
          <a:lstStyle>
            <a:lvl1pPr algn="r">
              <a:defRPr sz="1200">
                <a:solidFill>
                  <a:schemeClr val="tx1">
                    <a:tint val="75000"/>
                  </a:schemeClr>
                </a:solidFill>
              </a:defRPr>
            </a:lvl1pPr>
          </a:lstStyle>
          <a:p>
            <a:pPr algn="l"/>
            <a:fld id="{8F0AB5D1-9059-428D-ACFC-BA1258997AE0}" type="slidenum">
              <a:rPr lang="en-US" smtClean="0"/>
              <a:pPr algn="l"/>
              <a:t>‹#›</a:t>
            </a:fld>
            <a:endParaRPr lang="en-US" dirty="0"/>
          </a:p>
        </p:txBody>
      </p:sp>
      <p:pic>
        <p:nvPicPr>
          <p:cNvPr id="8" name="Picture 7"/>
          <p:cNvPicPr>
            <a:picLocks/>
          </p:cNvPicPr>
          <p:nvPr userDrawn="1"/>
        </p:nvPicPr>
        <p:blipFill>
          <a:blip r:embed="rId11" cstate="screen">
            <a:extLst>
              <a:ext uri="{28A0092B-C50C-407E-A947-70E740481C1C}">
                <a14:useLocalDpi xmlns:a14="http://schemas.microsoft.com/office/drawing/2010/main"/>
              </a:ext>
            </a:extLst>
          </a:blip>
          <a:stretch>
            <a:fillRect/>
          </a:stretch>
        </p:blipFill>
        <p:spPr>
          <a:xfrm>
            <a:off x="-8300" y="6380970"/>
            <a:ext cx="4114800" cy="53032"/>
          </a:xfrm>
          <a:prstGeom prst="rect">
            <a:avLst/>
          </a:prstGeom>
        </p:spPr>
      </p:pic>
      <p:pic>
        <p:nvPicPr>
          <p:cNvPr id="9" name="Picture 8"/>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6375387" y="6216423"/>
            <a:ext cx="1905488" cy="324850"/>
          </a:xfrm>
          <a:prstGeom prst="rect">
            <a:avLst/>
          </a:prstGeom>
        </p:spPr>
      </p:pic>
    </p:spTree>
    <p:extLst>
      <p:ext uri="{BB962C8B-B14F-4D97-AF65-F5344CB8AC3E}">
        <p14:creationId xmlns:p14="http://schemas.microsoft.com/office/powerpoint/2010/main" val="1490537815"/>
      </p:ext>
    </p:extLst>
  </p:cSld>
  <p:clrMap bg1="lt1" tx1="dk1" bg2="lt2" tx2="dk2" accent1="accent1" accent2="accent2" accent3="accent3" accent4="accent4" accent5="accent5" accent6="accent6" hlink="hlink" folHlink="folHlink"/>
  <p:sldLayoutIdLst>
    <p:sldLayoutId id="2147483672" r:id="rId1"/>
    <p:sldLayoutId id="2147483650" r:id="rId2"/>
    <p:sldLayoutId id="2147483652" r:id="rId3"/>
    <p:sldLayoutId id="2147483653" r:id="rId4"/>
    <p:sldLayoutId id="2147483654" r:id="rId5"/>
    <p:sldLayoutId id="2147483655" r:id="rId6"/>
    <p:sldLayoutId id="2147483656" r:id="rId7"/>
    <p:sldLayoutId id="2147483695" r:id="rId8"/>
    <p:sldLayoutId id="2147483696" r:id="rId9"/>
  </p:sldLayoutIdLst>
  <p:txStyles>
    <p:titleStyle>
      <a:lvl1pPr algn="l" defTabSz="914354"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274306" indent="-274306" algn="l" defTabSz="914354" rtl="0" eaLnBrk="1" latinLnBrk="0" hangingPunct="1">
        <a:lnSpc>
          <a:spcPct val="90000"/>
        </a:lnSpc>
        <a:spcBef>
          <a:spcPts val="1000"/>
        </a:spcBef>
        <a:buSzPct val="90000"/>
        <a:buFontTx/>
        <a:buBlip>
          <a:blip r:embed="rId13"/>
        </a:buBlip>
        <a:defRPr sz="2400" kern="1200">
          <a:solidFill>
            <a:schemeClr val="tx1">
              <a:lumMod val="75000"/>
              <a:lumOff val="25000"/>
            </a:schemeClr>
          </a:solidFill>
          <a:latin typeface="+mn-lt"/>
          <a:ea typeface="+mn-ea"/>
          <a:cs typeface="+mn-cs"/>
        </a:defRPr>
      </a:lvl1pPr>
      <a:lvl2pPr marL="731484" indent="-274306" algn="l" defTabSz="914354" rtl="0" eaLnBrk="1" latinLnBrk="0" hangingPunct="1">
        <a:lnSpc>
          <a:spcPct val="90000"/>
        </a:lnSpc>
        <a:spcBef>
          <a:spcPts val="500"/>
        </a:spcBef>
        <a:buSzPct val="80000"/>
        <a:buFontTx/>
        <a:buBlip>
          <a:blip r:embed="rId14"/>
        </a:buBlip>
        <a:defRPr sz="2000" kern="1200">
          <a:solidFill>
            <a:schemeClr val="tx1">
              <a:lumMod val="75000"/>
              <a:lumOff val="25000"/>
            </a:schemeClr>
          </a:solidFill>
          <a:latin typeface="+mn-lt"/>
          <a:ea typeface="+mn-ea"/>
          <a:cs typeface="+mn-cs"/>
        </a:defRPr>
      </a:lvl2pPr>
      <a:lvl3pPr marL="1142942" indent="-228589" algn="l" defTabSz="914354" rtl="0" eaLnBrk="1" latinLnBrk="0" hangingPunct="1">
        <a:lnSpc>
          <a:spcPct val="90000"/>
        </a:lnSpc>
        <a:spcBef>
          <a:spcPts val="500"/>
        </a:spcBef>
        <a:buSzPct val="90000"/>
        <a:buFontTx/>
        <a:buBlip>
          <a:blip r:embed="rId15"/>
        </a:buBlip>
        <a:defRPr sz="1800" kern="1200">
          <a:solidFill>
            <a:schemeClr val="tx1">
              <a:lumMod val="75000"/>
              <a:lumOff val="25000"/>
            </a:schemeClr>
          </a:solidFill>
          <a:latin typeface="+mn-lt"/>
          <a:ea typeface="+mn-ea"/>
          <a:cs typeface="+mn-cs"/>
        </a:defRPr>
      </a:lvl3pPr>
      <a:lvl4pPr marL="1645838" indent="-274306" algn="l" defTabSz="914354" rtl="0" eaLnBrk="1" latinLnBrk="0" hangingPunct="1">
        <a:lnSpc>
          <a:spcPct val="90000"/>
        </a:lnSpc>
        <a:spcBef>
          <a:spcPts val="500"/>
        </a:spcBef>
        <a:buClr>
          <a:schemeClr val="accent2"/>
        </a:buClr>
        <a:buSzPct val="90000"/>
        <a:buFontTx/>
        <a:buBlip>
          <a:blip r:embed="rId16"/>
        </a:buBlip>
        <a:defRPr sz="1600" kern="1200">
          <a:solidFill>
            <a:schemeClr val="tx1">
              <a:lumMod val="75000"/>
              <a:lumOff val="25000"/>
            </a:schemeClr>
          </a:solidFill>
          <a:latin typeface="+mn-lt"/>
          <a:ea typeface="+mn-ea"/>
          <a:cs typeface="+mn-cs"/>
        </a:defRPr>
      </a:lvl4pPr>
      <a:lvl5pPr marL="2011580" indent="-182870" algn="l" defTabSz="914354" rtl="0" eaLnBrk="1" latinLnBrk="0" hangingPunct="1">
        <a:lnSpc>
          <a:spcPct val="90000"/>
        </a:lnSpc>
        <a:spcBef>
          <a:spcPts val="500"/>
        </a:spcBef>
        <a:buClr>
          <a:schemeClr val="tx1">
            <a:lumMod val="50000"/>
            <a:lumOff val="50000"/>
          </a:schemeClr>
        </a:buClr>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5341" y="633046"/>
            <a:ext cx="7484080" cy="105764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05341" y="1825629"/>
            <a:ext cx="7484080" cy="425427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09884" y="6497329"/>
            <a:ext cx="690197" cy="167874"/>
          </a:xfrm>
          <a:prstGeom prst="rect">
            <a:avLst/>
          </a:prstGeom>
        </p:spPr>
        <p:txBody>
          <a:bodyPr vert="horz" lIns="91440" tIns="45720" rIns="91440" bIns="45720" rtlCol="0" anchor="ctr"/>
          <a:lstStyle>
            <a:lvl1pPr algn="r">
              <a:defRPr sz="1200">
                <a:solidFill>
                  <a:schemeClr val="tx1">
                    <a:tint val="75000"/>
                  </a:schemeClr>
                </a:solidFill>
              </a:defRPr>
            </a:lvl1pPr>
          </a:lstStyle>
          <a:p>
            <a:pPr algn="l"/>
            <a:fld id="{8F0AB5D1-9059-428D-ACFC-BA1258997AE0}" type="slidenum">
              <a:rPr lang="en-US" smtClean="0"/>
              <a:pPr algn="l"/>
              <a:t>‹#›</a:t>
            </a:fld>
            <a:endParaRPr lang="en-US" dirty="0"/>
          </a:p>
        </p:txBody>
      </p:sp>
      <p:sp>
        <p:nvSpPr>
          <p:cNvPr id="5" name="AutoShape 3"/>
          <p:cNvSpPr>
            <a:spLocks noChangeAspect="1" noChangeArrowheads="1" noTextEdit="1"/>
          </p:cNvSpPr>
          <p:nvPr userDrawn="1"/>
        </p:nvSpPr>
        <p:spPr bwMode="auto">
          <a:xfrm>
            <a:off x="-8335" y="6381750"/>
            <a:ext cx="4114801" cy="5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 name="Rectangle 5"/>
          <p:cNvSpPr>
            <a:spLocks noChangeArrowheads="1"/>
          </p:cNvSpPr>
          <p:nvPr userDrawn="1"/>
        </p:nvSpPr>
        <p:spPr bwMode="auto">
          <a:xfrm>
            <a:off x="-8334" y="6381750"/>
            <a:ext cx="1469231" cy="52388"/>
          </a:xfrm>
          <a:prstGeom prst="rect">
            <a:avLst/>
          </a:prstGeom>
          <a:solidFill>
            <a:srgbClr val="F7A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 name="Rectangle 6"/>
          <p:cNvSpPr>
            <a:spLocks noChangeArrowheads="1"/>
          </p:cNvSpPr>
          <p:nvPr userDrawn="1"/>
        </p:nvSpPr>
        <p:spPr bwMode="auto">
          <a:xfrm>
            <a:off x="1485904" y="6381750"/>
            <a:ext cx="1469231" cy="52388"/>
          </a:xfrm>
          <a:prstGeom prst="rect">
            <a:avLst/>
          </a:prstGeom>
          <a:solidFill>
            <a:srgbClr val="93D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1" name="Rectangle 7"/>
          <p:cNvSpPr>
            <a:spLocks noChangeArrowheads="1"/>
          </p:cNvSpPr>
          <p:nvPr userDrawn="1"/>
        </p:nvSpPr>
        <p:spPr bwMode="auto">
          <a:xfrm>
            <a:off x="2980135" y="6381750"/>
            <a:ext cx="734616" cy="52388"/>
          </a:xfrm>
          <a:prstGeom prst="rect">
            <a:avLst/>
          </a:pr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2" name="Rectangle 8"/>
          <p:cNvSpPr>
            <a:spLocks noChangeArrowheads="1"/>
          </p:cNvSpPr>
          <p:nvPr userDrawn="1"/>
        </p:nvSpPr>
        <p:spPr bwMode="auto">
          <a:xfrm>
            <a:off x="3738562" y="6381750"/>
            <a:ext cx="367904" cy="52388"/>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US" sz="1800"/>
          </a:p>
        </p:txBody>
      </p:sp>
      <p:pic>
        <p:nvPicPr>
          <p:cNvPr id="14" name="Picture 13"/>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6383041" y="6216523"/>
            <a:ext cx="1906380" cy="325740"/>
          </a:xfrm>
          <a:prstGeom prst="rect">
            <a:avLst/>
          </a:prstGeom>
        </p:spPr>
      </p:pic>
    </p:spTree>
    <p:extLst>
      <p:ext uri="{BB962C8B-B14F-4D97-AF65-F5344CB8AC3E}">
        <p14:creationId xmlns:p14="http://schemas.microsoft.com/office/powerpoint/2010/main" val="1789356871"/>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Lst>
  <p:txStyles>
    <p:titleStyle>
      <a:lvl1pPr algn="l" defTabSz="914354" rtl="0" eaLnBrk="1" latinLnBrk="0" hangingPunct="1">
        <a:lnSpc>
          <a:spcPct val="90000"/>
        </a:lnSpc>
        <a:spcBef>
          <a:spcPct val="0"/>
        </a:spcBef>
        <a:buNone/>
        <a:defRPr sz="4000" kern="1200">
          <a:solidFill>
            <a:schemeClr val="bg1"/>
          </a:solidFill>
          <a:latin typeface="Segoe UI Semibold" panose="020B0702040204020203" pitchFamily="34" charset="0"/>
          <a:ea typeface="+mj-ea"/>
          <a:cs typeface="Segoe UI Semibold" panose="020B0702040204020203" pitchFamily="34" charset="0"/>
        </a:defRPr>
      </a:lvl1pPr>
    </p:titleStyle>
    <p:bodyStyle>
      <a:lvl1pPr marL="274306" indent="-274306" algn="l" defTabSz="914354" rtl="0" eaLnBrk="1" latinLnBrk="0" hangingPunct="1">
        <a:lnSpc>
          <a:spcPct val="90000"/>
        </a:lnSpc>
        <a:spcBef>
          <a:spcPts val="1000"/>
        </a:spcBef>
        <a:buSzPct val="90000"/>
        <a:buFontTx/>
        <a:buBlip>
          <a:blip r:embed="rId12"/>
        </a:buBlip>
        <a:defRPr sz="2400" kern="1200">
          <a:solidFill>
            <a:schemeClr val="bg1"/>
          </a:solidFill>
          <a:latin typeface="+mn-lt"/>
          <a:ea typeface="+mn-ea"/>
          <a:cs typeface="+mn-cs"/>
        </a:defRPr>
      </a:lvl1pPr>
      <a:lvl2pPr marL="731484" indent="-274306" algn="l" defTabSz="914354" rtl="0" eaLnBrk="1" latinLnBrk="0" hangingPunct="1">
        <a:lnSpc>
          <a:spcPct val="90000"/>
        </a:lnSpc>
        <a:spcBef>
          <a:spcPts val="500"/>
        </a:spcBef>
        <a:buSzPct val="80000"/>
        <a:buFontTx/>
        <a:buBlip>
          <a:blip r:embed="rId13"/>
        </a:buBlip>
        <a:defRPr sz="2000" kern="1200">
          <a:solidFill>
            <a:schemeClr val="bg1"/>
          </a:solidFill>
          <a:latin typeface="+mn-lt"/>
          <a:ea typeface="+mn-ea"/>
          <a:cs typeface="+mn-cs"/>
        </a:defRPr>
      </a:lvl2pPr>
      <a:lvl3pPr marL="1142942" indent="-228589" algn="l" defTabSz="914354" rtl="0" eaLnBrk="1" latinLnBrk="0" hangingPunct="1">
        <a:lnSpc>
          <a:spcPct val="90000"/>
        </a:lnSpc>
        <a:spcBef>
          <a:spcPts val="500"/>
        </a:spcBef>
        <a:buSzPct val="90000"/>
        <a:buFontTx/>
        <a:buBlip>
          <a:blip r:embed="rId14"/>
        </a:buBlip>
        <a:defRPr sz="1800" kern="1200">
          <a:solidFill>
            <a:schemeClr val="bg1"/>
          </a:solidFill>
          <a:latin typeface="+mn-lt"/>
          <a:ea typeface="+mn-ea"/>
          <a:cs typeface="+mn-cs"/>
        </a:defRPr>
      </a:lvl3pPr>
      <a:lvl4pPr marL="1645838" indent="-274306" algn="l" defTabSz="914354" rtl="0" eaLnBrk="1" latinLnBrk="0" hangingPunct="1">
        <a:lnSpc>
          <a:spcPct val="90000"/>
        </a:lnSpc>
        <a:spcBef>
          <a:spcPts val="500"/>
        </a:spcBef>
        <a:buClr>
          <a:schemeClr val="accent2"/>
        </a:buClr>
        <a:buSzPct val="90000"/>
        <a:buFontTx/>
        <a:buBlip>
          <a:blip r:embed="rId15"/>
        </a:buBlip>
        <a:defRPr sz="1600" kern="1200">
          <a:solidFill>
            <a:schemeClr val="bg1"/>
          </a:solidFill>
          <a:latin typeface="+mn-lt"/>
          <a:ea typeface="+mn-ea"/>
          <a:cs typeface="+mn-cs"/>
        </a:defRPr>
      </a:lvl4pPr>
      <a:lvl5pPr marL="2011580" indent="-182870" algn="l" defTabSz="914354" rtl="0" eaLnBrk="1" latinLnBrk="0" hangingPunct="1">
        <a:lnSpc>
          <a:spcPct val="90000"/>
        </a:lnSpc>
        <a:spcBef>
          <a:spcPts val="500"/>
        </a:spcBef>
        <a:buClr>
          <a:schemeClr val="bg1"/>
        </a:buClr>
        <a:buFont typeface="Arial" panose="020B0604020202020204" pitchFamily="34" charset="0"/>
        <a:buChar char="•"/>
        <a:defRPr sz="1600" kern="1200">
          <a:solidFill>
            <a:schemeClr val="bg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5341" y="633046"/>
            <a:ext cx="7484080" cy="105764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05341" y="1825629"/>
            <a:ext cx="7484080" cy="425427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09884" y="6497329"/>
            <a:ext cx="690197" cy="167874"/>
          </a:xfrm>
          <a:prstGeom prst="rect">
            <a:avLst/>
          </a:prstGeom>
        </p:spPr>
        <p:txBody>
          <a:bodyPr vert="horz" lIns="91440" tIns="45720" rIns="91440" bIns="45720" rtlCol="0" anchor="ctr"/>
          <a:lstStyle>
            <a:lvl1pPr algn="r">
              <a:defRPr sz="1200">
                <a:solidFill>
                  <a:schemeClr val="tx1">
                    <a:tint val="75000"/>
                  </a:schemeClr>
                </a:solidFill>
              </a:defRPr>
            </a:lvl1pPr>
          </a:lstStyle>
          <a:p>
            <a:pPr algn="l"/>
            <a:fld id="{8F0AB5D1-9059-428D-ACFC-BA1258997AE0}" type="slidenum">
              <a:rPr lang="en-US" smtClean="0"/>
              <a:pPr algn="l"/>
              <a:t>‹#›</a:t>
            </a:fld>
            <a:endParaRPr lang="en-US" dirty="0"/>
          </a:p>
        </p:txBody>
      </p:sp>
      <p:sp>
        <p:nvSpPr>
          <p:cNvPr id="5" name="AutoShape 3"/>
          <p:cNvSpPr>
            <a:spLocks noChangeAspect="1" noChangeArrowheads="1" noTextEdit="1"/>
          </p:cNvSpPr>
          <p:nvPr userDrawn="1"/>
        </p:nvSpPr>
        <p:spPr bwMode="auto">
          <a:xfrm>
            <a:off x="-8335" y="6381750"/>
            <a:ext cx="4114801" cy="5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Tree>
    <p:extLst>
      <p:ext uri="{BB962C8B-B14F-4D97-AF65-F5344CB8AC3E}">
        <p14:creationId xmlns:p14="http://schemas.microsoft.com/office/powerpoint/2010/main" val="878267042"/>
      </p:ext>
    </p:extLst>
  </p:cSld>
  <p:clrMap bg1="lt1" tx1="dk1" bg2="lt2" tx2="dk2" accent1="accent1" accent2="accent2" accent3="accent3" accent4="accent4" accent5="accent5" accent6="accent6" hlink="hlink" folHlink="folHlink"/>
  <p:sldLayoutIdLst>
    <p:sldLayoutId id="2147483708" r:id="rId1"/>
  </p:sldLayoutIdLst>
  <p:txStyles>
    <p:titleStyle>
      <a:lvl1pPr algn="l" defTabSz="914354" rtl="0" eaLnBrk="1" latinLnBrk="0" hangingPunct="1">
        <a:lnSpc>
          <a:spcPct val="90000"/>
        </a:lnSpc>
        <a:spcBef>
          <a:spcPct val="0"/>
        </a:spcBef>
        <a:buNone/>
        <a:defRPr sz="4000" kern="1200">
          <a:solidFill>
            <a:schemeClr val="bg1"/>
          </a:solidFill>
          <a:latin typeface="Segoe UI Semibold" panose="020B0702040204020203" pitchFamily="34" charset="0"/>
          <a:ea typeface="+mj-ea"/>
          <a:cs typeface="Segoe UI Semibold" panose="020B0702040204020203" pitchFamily="34" charset="0"/>
        </a:defRPr>
      </a:lvl1pPr>
    </p:titleStyle>
    <p:bodyStyle>
      <a:lvl1pPr marL="274306" indent="-274306" algn="l" defTabSz="914354" rtl="0" eaLnBrk="1" latinLnBrk="0" hangingPunct="1">
        <a:lnSpc>
          <a:spcPct val="90000"/>
        </a:lnSpc>
        <a:spcBef>
          <a:spcPts val="1000"/>
        </a:spcBef>
        <a:buSzPct val="90000"/>
        <a:buFontTx/>
        <a:buBlip>
          <a:blip r:embed="rId3"/>
        </a:buBlip>
        <a:defRPr sz="2400" kern="1200">
          <a:solidFill>
            <a:schemeClr val="bg1"/>
          </a:solidFill>
          <a:latin typeface="+mn-lt"/>
          <a:ea typeface="+mn-ea"/>
          <a:cs typeface="+mn-cs"/>
        </a:defRPr>
      </a:lvl1pPr>
      <a:lvl2pPr marL="731484" indent="-274306" algn="l" defTabSz="914354" rtl="0" eaLnBrk="1" latinLnBrk="0" hangingPunct="1">
        <a:lnSpc>
          <a:spcPct val="90000"/>
        </a:lnSpc>
        <a:spcBef>
          <a:spcPts val="500"/>
        </a:spcBef>
        <a:buSzPct val="80000"/>
        <a:buFontTx/>
        <a:buBlip>
          <a:blip r:embed="rId4"/>
        </a:buBlip>
        <a:defRPr sz="2000" kern="1200">
          <a:solidFill>
            <a:schemeClr val="bg1"/>
          </a:solidFill>
          <a:latin typeface="+mn-lt"/>
          <a:ea typeface="+mn-ea"/>
          <a:cs typeface="+mn-cs"/>
        </a:defRPr>
      </a:lvl2pPr>
      <a:lvl3pPr marL="1142942" indent="-228589" algn="l" defTabSz="914354" rtl="0" eaLnBrk="1" latinLnBrk="0" hangingPunct="1">
        <a:lnSpc>
          <a:spcPct val="90000"/>
        </a:lnSpc>
        <a:spcBef>
          <a:spcPts val="500"/>
        </a:spcBef>
        <a:buSzPct val="90000"/>
        <a:buFontTx/>
        <a:buBlip>
          <a:blip r:embed="rId5"/>
        </a:buBlip>
        <a:defRPr sz="1800" kern="1200">
          <a:solidFill>
            <a:schemeClr val="bg1"/>
          </a:solidFill>
          <a:latin typeface="+mn-lt"/>
          <a:ea typeface="+mn-ea"/>
          <a:cs typeface="+mn-cs"/>
        </a:defRPr>
      </a:lvl3pPr>
      <a:lvl4pPr marL="1645838" indent="-274306" algn="l" defTabSz="914354" rtl="0" eaLnBrk="1" latinLnBrk="0" hangingPunct="1">
        <a:lnSpc>
          <a:spcPct val="90000"/>
        </a:lnSpc>
        <a:spcBef>
          <a:spcPts val="500"/>
        </a:spcBef>
        <a:buClr>
          <a:schemeClr val="accent2"/>
        </a:buClr>
        <a:buSzPct val="90000"/>
        <a:buFontTx/>
        <a:buBlip>
          <a:blip r:embed="rId6"/>
        </a:buBlip>
        <a:defRPr sz="1600" kern="1200">
          <a:solidFill>
            <a:schemeClr val="bg1"/>
          </a:solidFill>
          <a:latin typeface="+mn-lt"/>
          <a:ea typeface="+mn-ea"/>
          <a:cs typeface="+mn-cs"/>
        </a:defRPr>
      </a:lvl4pPr>
      <a:lvl5pPr marL="2011580" indent="-182870" algn="l" defTabSz="914354" rtl="0" eaLnBrk="1" latinLnBrk="0" hangingPunct="1">
        <a:lnSpc>
          <a:spcPct val="90000"/>
        </a:lnSpc>
        <a:spcBef>
          <a:spcPts val="500"/>
        </a:spcBef>
        <a:buClr>
          <a:schemeClr val="bg1"/>
        </a:buClr>
        <a:buFont typeface="Arial" panose="020B0604020202020204" pitchFamily="34" charset="0"/>
        <a:buChar char="•"/>
        <a:defRPr sz="1600" kern="1200">
          <a:solidFill>
            <a:schemeClr val="bg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4"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4" name="Picture 13"/>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593124" y="2139"/>
            <a:ext cx="4972177" cy="6853721"/>
          </a:xfrm>
          <a:prstGeom prst="rect">
            <a:avLst/>
          </a:prstGeom>
        </p:spPr>
      </p:pic>
      <p:sp>
        <p:nvSpPr>
          <p:cNvPr id="2" name="Title Placeholder 1"/>
          <p:cNvSpPr>
            <a:spLocks noGrp="1"/>
          </p:cNvSpPr>
          <p:nvPr>
            <p:ph type="title"/>
          </p:nvPr>
        </p:nvSpPr>
        <p:spPr>
          <a:xfrm>
            <a:off x="5001065" y="633046"/>
            <a:ext cx="3703320" cy="1057642"/>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5001065" y="1825629"/>
            <a:ext cx="3703320" cy="425427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09884" y="6497329"/>
            <a:ext cx="690197" cy="167874"/>
          </a:xfrm>
          <a:prstGeom prst="rect">
            <a:avLst/>
          </a:prstGeom>
        </p:spPr>
        <p:txBody>
          <a:bodyPr vert="horz" lIns="91440" tIns="45720" rIns="91440" bIns="45720" rtlCol="0" anchor="ctr"/>
          <a:lstStyle>
            <a:lvl1pPr algn="r">
              <a:defRPr sz="1200">
                <a:solidFill>
                  <a:schemeClr val="tx1">
                    <a:tint val="75000"/>
                  </a:schemeClr>
                </a:solidFill>
              </a:defRPr>
            </a:lvl1pPr>
          </a:lstStyle>
          <a:p>
            <a:pPr algn="l"/>
            <a:fld id="{8F0AB5D1-9059-428D-ACFC-BA1258997AE0}" type="slidenum">
              <a:rPr lang="en-US" smtClean="0"/>
              <a:pPr algn="l"/>
              <a:t>‹#›</a:t>
            </a:fld>
            <a:endParaRPr lang="en-US" dirty="0"/>
          </a:p>
        </p:txBody>
      </p:sp>
      <p:pic>
        <p:nvPicPr>
          <p:cNvPr id="8" name="Picture 7"/>
          <p:cNvPicPr>
            <a:picLocks/>
          </p:cNvPicPr>
          <p:nvPr userDrawn="1"/>
        </p:nvPicPr>
        <p:blipFill>
          <a:blip r:embed="rId8" cstate="screen">
            <a:extLst>
              <a:ext uri="{28A0092B-C50C-407E-A947-70E740481C1C}">
                <a14:useLocalDpi xmlns:a14="http://schemas.microsoft.com/office/drawing/2010/main"/>
              </a:ext>
            </a:extLst>
          </a:blip>
          <a:stretch>
            <a:fillRect/>
          </a:stretch>
        </p:blipFill>
        <p:spPr>
          <a:xfrm>
            <a:off x="-8300" y="6380970"/>
            <a:ext cx="4114800" cy="53032"/>
          </a:xfrm>
          <a:prstGeom prst="rect">
            <a:avLst/>
          </a:prstGeom>
        </p:spPr>
      </p:pic>
      <p:pic>
        <p:nvPicPr>
          <p:cNvPr id="9" name="Picture 8"/>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6777849" y="6229196"/>
            <a:ext cx="1926536" cy="329184"/>
          </a:xfrm>
          <a:prstGeom prst="rect">
            <a:avLst/>
          </a:prstGeom>
        </p:spPr>
      </p:pic>
    </p:spTree>
    <p:extLst>
      <p:ext uri="{BB962C8B-B14F-4D97-AF65-F5344CB8AC3E}">
        <p14:creationId xmlns:p14="http://schemas.microsoft.com/office/powerpoint/2010/main" val="3696077579"/>
      </p:ext>
    </p:extLst>
  </p:cSld>
  <p:clrMap bg1="lt1" tx1="dk1" bg2="lt2" tx2="dk2" accent1="accent1" accent2="accent2" accent3="accent3" accent4="accent4" accent5="accent5" accent6="accent6" hlink="hlink" folHlink="folHlink"/>
  <p:sldLayoutIdLst>
    <p:sldLayoutId id="2147483674" r:id="rId1"/>
    <p:sldLayoutId id="2147483676" r:id="rId2"/>
    <p:sldLayoutId id="2147483679" r:id="rId3"/>
    <p:sldLayoutId id="2147483681" r:id="rId4"/>
    <p:sldLayoutId id="2147483683" r:id="rId5"/>
  </p:sldLayoutIdLst>
  <p:txStyles>
    <p:titleStyle>
      <a:lvl1pPr algn="l" defTabSz="914354"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74306" indent="-274306" algn="l" defTabSz="914354" rtl="0" eaLnBrk="1" latinLnBrk="0" hangingPunct="1">
        <a:lnSpc>
          <a:spcPct val="90000"/>
        </a:lnSpc>
        <a:spcBef>
          <a:spcPts val="1000"/>
        </a:spcBef>
        <a:buSzPct val="90000"/>
        <a:buFontTx/>
        <a:buBlip>
          <a:blip r:embed="rId10"/>
        </a:buBlip>
        <a:defRPr sz="2800" kern="1200">
          <a:solidFill>
            <a:schemeClr val="bg1"/>
          </a:solidFill>
          <a:latin typeface="+mn-lt"/>
          <a:ea typeface="+mn-ea"/>
          <a:cs typeface="+mn-cs"/>
        </a:defRPr>
      </a:lvl1pPr>
      <a:lvl2pPr marL="731484" indent="-274306" algn="l" defTabSz="914354" rtl="0" eaLnBrk="1" latinLnBrk="0" hangingPunct="1">
        <a:lnSpc>
          <a:spcPct val="90000"/>
        </a:lnSpc>
        <a:spcBef>
          <a:spcPts val="500"/>
        </a:spcBef>
        <a:buSzPct val="80000"/>
        <a:buFontTx/>
        <a:buBlip>
          <a:blip r:embed="rId11"/>
        </a:buBlip>
        <a:defRPr sz="2400" kern="1200">
          <a:solidFill>
            <a:schemeClr val="bg1"/>
          </a:solidFill>
          <a:latin typeface="+mn-lt"/>
          <a:ea typeface="+mn-ea"/>
          <a:cs typeface="+mn-cs"/>
        </a:defRPr>
      </a:lvl2pPr>
      <a:lvl3pPr marL="1142942" indent="-228589" algn="l" defTabSz="914354" rtl="0" eaLnBrk="1" latinLnBrk="0" hangingPunct="1">
        <a:lnSpc>
          <a:spcPct val="90000"/>
        </a:lnSpc>
        <a:spcBef>
          <a:spcPts val="500"/>
        </a:spcBef>
        <a:buSzPct val="90000"/>
        <a:buFontTx/>
        <a:buBlip>
          <a:blip r:embed="rId12"/>
        </a:buBlip>
        <a:defRPr sz="2000" kern="1200">
          <a:solidFill>
            <a:schemeClr val="bg1"/>
          </a:solidFill>
          <a:latin typeface="+mn-lt"/>
          <a:ea typeface="+mn-ea"/>
          <a:cs typeface="+mn-cs"/>
        </a:defRPr>
      </a:lvl3pPr>
      <a:lvl4pPr marL="1645838" indent="-274306" algn="l" defTabSz="914354" rtl="0" eaLnBrk="1" latinLnBrk="0" hangingPunct="1">
        <a:lnSpc>
          <a:spcPct val="90000"/>
        </a:lnSpc>
        <a:spcBef>
          <a:spcPts val="500"/>
        </a:spcBef>
        <a:buSzPct val="90000"/>
        <a:buFontTx/>
        <a:buBlip>
          <a:blip r:embed="rId13"/>
        </a:buBlip>
        <a:defRPr sz="1800" kern="1200">
          <a:solidFill>
            <a:schemeClr val="bg1"/>
          </a:solidFill>
          <a:latin typeface="+mn-lt"/>
          <a:ea typeface="+mn-ea"/>
          <a:cs typeface="+mn-cs"/>
        </a:defRPr>
      </a:lvl4pPr>
      <a:lvl5pPr marL="2011580" indent="-182870" algn="l" defTabSz="914354"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https://vimeo.com/357020563"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18509" y="2152091"/>
            <a:ext cx="5610524" cy="2443401"/>
          </a:xfrm>
        </p:spPr>
        <p:txBody>
          <a:bodyPr/>
          <a:lstStyle/>
          <a:p>
            <a:r>
              <a:rPr lang="en-US" dirty="0"/>
              <a:t>BHA Staff Education SB 5195 Template</a:t>
            </a:r>
          </a:p>
        </p:txBody>
      </p:sp>
      <p:sp>
        <p:nvSpPr>
          <p:cNvPr id="10" name="Subtitle 9"/>
          <p:cNvSpPr>
            <a:spLocks noGrp="1"/>
          </p:cNvSpPr>
          <p:nvPr>
            <p:ph type="subTitle" idx="1"/>
          </p:nvPr>
        </p:nvSpPr>
        <p:spPr>
          <a:xfrm>
            <a:off x="2618509" y="4769707"/>
            <a:ext cx="5610524" cy="1161535"/>
          </a:xfrm>
        </p:spPr>
        <p:txBody>
          <a:bodyPr/>
          <a:lstStyle/>
          <a:p>
            <a:r>
              <a:rPr lang="en-US" dirty="0"/>
              <a:t>Updated December 2021</a:t>
            </a:r>
          </a:p>
        </p:txBody>
      </p:sp>
    </p:spTree>
    <p:extLst>
      <p:ext uri="{BB962C8B-B14F-4D97-AF65-F5344CB8AC3E}">
        <p14:creationId xmlns:p14="http://schemas.microsoft.com/office/powerpoint/2010/main" val="1459201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4C711-F4AD-4EF1-91D0-0B61995257F6}"/>
              </a:ext>
            </a:extLst>
          </p:cNvPr>
          <p:cNvSpPr>
            <a:spLocks noGrp="1"/>
          </p:cNvSpPr>
          <p:nvPr>
            <p:ph type="title"/>
          </p:nvPr>
        </p:nvSpPr>
        <p:spPr/>
        <p:txBody>
          <a:bodyPr>
            <a:normAutofit fontScale="90000"/>
          </a:bodyPr>
          <a:lstStyle/>
          <a:p>
            <a:r>
              <a:rPr lang="en-US" dirty="0"/>
              <a:t>Agency Distribution Protocol	</a:t>
            </a:r>
          </a:p>
        </p:txBody>
      </p:sp>
      <p:sp>
        <p:nvSpPr>
          <p:cNvPr id="3" name="Content Placeholder 2">
            <a:extLst>
              <a:ext uri="{FF2B5EF4-FFF2-40B4-BE49-F238E27FC236}">
                <a16:creationId xmlns:a16="http://schemas.microsoft.com/office/drawing/2014/main" id="{F96C94AD-C41F-41F0-B65D-F95FD919E83D}"/>
              </a:ext>
            </a:extLst>
          </p:cNvPr>
          <p:cNvSpPr>
            <a:spLocks noGrp="1"/>
          </p:cNvSpPr>
          <p:nvPr>
            <p:ph idx="1"/>
          </p:nvPr>
        </p:nvSpPr>
        <p:spPr/>
        <p:txBody>
          <a:bodyPr/>
          <a:lstStyle/>
          <a:p>
            <a:r>
              <a:rPr lang="en-US" sz="2400" dirty="0">
                <a:solidFill>
                  <a:srgbClr val="FF0000"/>
                </a:solidFill>
              </a:rPr>
              <a:t>**This slide should  be updated to detail the distribution steps/protocol upon positive identification including:</a:t>
            </a:r>
          </a:p>
          <a:p>
            <a:pPr lvl="1"/>
            <a:r>
              <a:rPr lang="en-US" dirty="0">
                <a:solidFill>
                  <a:srgbClr val="FF0000"/>
                </a:solidFill>
              </a:rPr>
              <a:t>How to notify or work with pharmacy as outlined in your agency’s policy</a:t>
            </a:r>
          </a:p>
          <a:p>
            <a:pPr marL="457178" lvl="1" indent="0">
              <a:buNone/>
            </a:pPr>
            <a:endParaRPr lang="en-US" dirty="0">
              <a:solidFill>
                <a:srgbClr val="FF0000"/>
              </a:solidFill>
            </a:endParaRPr>
          </a:p>
          <a:p>
            <a:endParaRPr lang="en-US" dirty="0"/>
          </a:p>
        </p:txBody>
      </p:sp>
    </p:spTree>
    <p:extLst>
      <p:ext uri="{BB962C8B-B14F-4D97-AF65-F5344CB8AC3E}">
        <p14:creationId xmlns:p14="http://schemas.microsoft.com/office/powerpoint/2010/main" val="2044860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8199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C93FB2E-2D39-4AD8-80D9-B408B970FB22}"/>
              </a:ext>
            </a:extLst>
          </p:cNvPr>
          <p:cNvSpPr>
            <a:spLocks noGrp="1"/>
          </p:cNvSpPr>
          <p:nvPr>
            <p:ph type="title"/>
          </p:nvPr>
        </p:nvSpPr>
        <p:spPr>
          <a:xfrm>
            <a:off x="393555" y="620392"/>
            <a:ext cx="2856201" cy="5504688"/>
          </a:xfrm>
        </p:spPr>
        <p:txBody>
          <a:bodyPr>
            <a:normAutofit/>
          </a:bodyPr>
          <a:lstStyle/>
          <a:p>
            <a:r>
              <a:rPr lang="en-US" sz="4400" dirty="0">
                <a:solidFill>
                  <a:schemeClr val="bg1"/>
                </a:solidFill>
              </a:rPr>
              <a:t>Sample Workflow (example)	</a:t>
            </a:r>
          </a:p>
        </p:txBody>
      </p:sp>
      <p:graphicFrame>
        <p:nvGraphicFramePr>
          <p:cNvPr id="5" name="Content Placeholder 2">
            <a:extLst>
              <a:ext uri="{FF2B5EF4-FFF2-40B4-BE49-F238E27FC236}">
                <a16:creationId xmlns:a16="http://schemas.microsoft.com/office/drawing/2014/main" id="{A4DCC172-5818-40EB-BDEF-653A2F8DEAB0}"/>
              </a:ext>
            </a:extLst>
          </p:cNvPr>
          <p:cNvGraphicFramePr>
            <a:graphicFrameLocks noGrp="1"/>
          </p:cNvGraphicFramePr>
          <p:nvPr>
            <p:ph idx="1"/>
            <p:extLst>
              <p:ext uri="{D42A27DB-BD31-4B8C-83A1-F6EECF244321}">
                <p14:modId xmlns:p14="http://schemas.microsoft.com/office/powerpoint/2010/main" val="1559629131"/>
              </p:ext>
            </p:extLst>
          </p:nvPr>
        </p:nvGraphicFramePr>
        <p:xfrm>
          <a:off x="4101291" y="620392"/>
          <a:ext cx="469773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73852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7429" y="320675"/>
            <a:ext cx="8555616" cy="1325563"/>
          </a:xfrm>
        </p:spPr>
        <p:txBody>
          <a:bodyPr>
            <a:normAutofit/>
          </a:bodyPr>
          <a:lstStyle/>
          <a:p>
            <a:r>
              <a:rPr lang="en-US" sz="4700"/>
              <a:t>Required Patient Education</a:t>
            </a:r>
          </a:p>
        </p:txBody>
      </p:sp>
      <p:sp>
        <p:nvSpPr>
          <p:cNvPr id="9" name="Rectangle 8">
            <a:extLst>
              <a:ext uri="{FF2B5EF4-FFF2-40B4-BE49-F238E27FC236}">
                <a16:creationId xmlns:a16="http://schemas.microsoft.com/office/drawing/2014/main" id="{37E32B78-23DD-4E77-8B9C-7779E3BF20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4593" cy="6858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2" name="Content Placeholder 2">
            <a:extLst>
              <a:ext uri="{FF2B5EF4-FFF2-40B4-BE49-F238E27FC236}">
                <a16:creationId xmlns:a16="http://schemas.microsoft.com/office/drawing/2014/main" id="{01C82C18-13B7-4F28-988F-7E9DF1ED4EB8}"/>
              </a:ext>
            </a:extLst>
          </p:cNvPr>
          <p:cNvGraphicFramePr>
            <a:graphicFrameLocks noGrp="1"/>
          </p:cNvGraphicFramePr>
          <p:nvPr>
            <p:ph idx="1"/>
            <p:extLst>
              <p:ext uri="{D42A27DB-BD31-4B8C-83A1-F6EECF244321}">
                <p14:modId xmlns:p14="http://schemas.microsoft.com/office/powerpoint/2010/main" val="3118415056"/>
              </p:ext>
            </p:extLst>
          </p:nvPr>
        </p:nvGraphicFramePr>
        <p:xfrm>
          <a:off x="297430" y="1825625"/>
          <a:ext cx="8555615"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41164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62318-4677-4446-A9CB-B35F24DEFAFF}"/>
              </a:ext>
            </a:extLst>
          </p:cNvPr>
          <p:cNvSpPr>
            <a:spLocks noGrp="1"/>
          </p:cNvSpPr>
          <p:nvPr>
            <p:ph type="title"/>
          </p:nvPr>
        </p:nvSpPr>
        <p:spPr>
          <a:xfrm>
            <a:off x="486696" y="629266"/>
            <a:ext cx="2629122" cy="1622321"/>
          </a:xfrm>
        </p:spPr>
        <p:txBody>
          <a:bodyPr vert="horz" lIns="91440" tIns="45720" rIns="91440" bIns="45720" rtlCol="0" anchor="ctr">
            <a:normAutofit/>
          </a:bodyPr>
          <a:lstStyle/>
          <a:p>
            <a:pPr defTabSz="914400"/>
            <a:r>
              <a:rPr lang="en-US" sz="2200" kern="1200" dirty="0">
                <a:solidFill>
                  <a:schemeClr val="tx1"/>
                </a:solidFill>
                <a:latin typeface="+mj-lt"/>
                <a:ea typeface="+mj-ea"/>
                <a:cs typeface="+mj-cs"/>
              </a:rPr>
              <a:t>HCA Overdose Prevention &amp; Directions for Use </a:t>
            </a:r>
            <a:r>
              <a:rPr lang="en-US" sz="2200" kern="1200" dirty="0">
                <a:latin typeface="+mj-lt"/>
                <a:ea typeface="+mj-ea"/>
                <a:cs typeface="+mj-cs"/>
              </a:rPr>
              <a:t>(Side 1/2)</a:t>
            </a:r>
          </a:p>
        </p:txBody>
      </p:sp>
      <p:sp>
        <p:nvSpPr>
          <p:cNvPr id="4" name="Text Placeholder 3">
            <a:extLst>
              <a:ext uri="{FF2B5EF4-FFF2-40B4-BE49-F238E27FC236}">
                <a16:creationId xmlns:a16="http://schemas.microsoft.com/office/drawing/2014/main" id="{EEE04726-1D33-44B6-BE24-2C9138BD0F24}"/>
              </a:ext>
            </a:extLst>
          </p:cNvPr>
          <p:cNvSpPr>
            <a:spLocks noGrp="1"/>
          </p:cNvSpPr>
          <p:nvPr>
            <p:ph type="body" sz="half" idx="2"/>
          </p:nvPr>
        </p:nvSpPr>
        <p:spPr>
          <a:xfrm>
            <a:off x="486698" y="2438400"/>
            <a:ext cx="2629120" cy="3785419"/>
          </a:xfrm>
        </p:spPr>
        <p:txBody>
          <a:bodyPr vert="horz" lIns="91440" tIns="45720" rIns="91440" bIns="45720" rtlCol="0">
            <a:normAutofit lnSpcReduction="10000"/>
          </a:bodyPr>
          <a:lstStyle/>
          <a:p>
            <a:pPr marL="400050" indent="-342900" defTabSz="914400">
              <a:buFont typeface="+mj-lt"/>
              <a:buAutoNum type="arabicPeriod"/>
            </a:pPr>
            <a:r>
              <a:rPr lang="en-US" sz="2000" dirty="0">
                <a:solidFill>
                  <a:schemeClr val="tx1"/>
                </a:solidFill>
                <a:effectLst/>
              </a:rPr>
              <a:t>Review opioid overdose risks that may be relevant to the client’s presentation or positive screening</a:t>
            </a:r>
          </a:p>
          <a:p>
            <a:pPr marL="400050" indent="-342900" defTabSz="914400">
              <a:buFont typeface="+mj-lt"/>
              <a:buAutoNum type="arabicPeriod"/>
            </a:pPr>
            <a:r>
              <a:rPr lang="en-US" sz="2000" dirty="0">
                <a:solidFill>
                  <a:schemeClr val="tx1"/>
                </a:solidFill>
              </a:rPr>
              <a:t>Briefly review signs of an overdose</a:t>
            </a:r>
          </a:p>
          <a:p>
            <a:pPr marL="400050" indent="-342900" defTabSz="914400">
              <a:buFont typeface="+mj-lt"/>
              <a:buAutoNum type="arabicPeriod"/>
            </a:pPr>
            <a:r>
              <a:rPr lang="en-US" sz="2000" dirty="0">
                <a:solidFill>
                  <a:schemeClr val="tx1"/>
                </a:solidFill>
                <a:effectLst/>
              </a:rPr>
              <a:t>Tell client what naloxone does, how it works, and where to get it </a:t>
            </a:r>
          </a:p>
          <a:p>
            <a:pPr defTabSz="914400"/>
            <a:endParaRPr lang="en-US" sz="1200" dirty="0">
              <a:solidFill>
                <a:schemeClr val="tx1"/>
              </a:solidFill>
            </a:endParaRPr>
          </a:p>
        </p:txBody>
      </p:sp>
      <p:sp>
        <p:nvSpPr>
          <p:cNvPr id="10" name="Rectangle 9">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557784"/>
            <a:ext cx="4938073"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10" descr="Graphical user interface, text&#10;&#10;Description automatically generated">
            <a:extLst>
              <a:ext uri="{FF2B5EF4-FFF2-40B4-BE49-F238E27FC236}">
                <a16:creationId xmlns:a16="http://schemas.microsoft.com/office/drawing/2014/main" id="{03711599-1D18-4D7E-AA13-C3A98C4E8D52}"/>
              </a:ext>
            </a:extLst>
          </p:cNvPr>
          <p:cNvPicPr>
            <a:picLocks noGrp="1" noChangeAspect="1"/>
          </p:cNvPicPr>
          <p:nvPr>
            <p:ph idx="1"/>
          </p:nvPr>
        </p:nvPicPr>
        <p:blipFill rotWithShape="1">
          <a:blip r:embed="rId2"/>
          <a:srcRect t="3747" r="34607" b="7994"/>
          <a:stretch/>
        </p:blipFill>
        <p:spPr bwMode="auto">
          <a:xfrm>
            <a:off x="4210559" y="966952"/>
            <a:ext cx="4202173" cy="436744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18556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62318-4677-4446-A9CB-B35F24DEFAFF}"/>
              </a:ext>
            </a:extLst>
          </p:cNvPr>
          <p:cNvSpPr>
            <a:spLocks noGrp="1"/>
          </p:cNvSpPr>
          <p:nvPr>
            <p:ph type="title"/>
          </p:nvPr>
        </p:nvSpPr>
        <p:spPr>
          <a:xfrm>
            <a:off x="486696" y="629266"/>
            <a:ext cx="2629122" cy="1622321"/>
          </a:xfrm>
        </p:spPr>
        <p:txBody>
          <a:bodyPr vert="horz" lIns="91440" tIns="45720" rIns="91440" bIns="45720" rtlCol="0" anchor="ctr">
            <a:normAutofit/>
          </a:bodyPr>
          <a:lstStyle/>
          <a:p>
            <a:pPr defTabSz="914400"/>
            <a:r>
              <a:rPr lang="en-US" sz="2200" kern="1200" dirty="0">
                <a:solidFill>
                  <a:schemeClr val="tx1"/>
                </a:solidFill>
                <a:latin typeface="+mj-lt"/>
                <a:ea typeface="+mj-ea"/>
                <a:cs typeface="+mj-cs"/>
              </a:rPr>
              <a:t>HCA Overdose Prevention &amp; Directions for Use</a:t>
            </a:r>
            <a:br>
              <a:rPr lang="en-US" sz="2200" kern="1200" dirty="0">
                <a:latin typeface="+mj-lt"/>
                <a:ea typeface="+mj-ea"/>
                <a:cs typeface="+mj-cs"/>
              </a:rPr>
            </a:br>
            <a:r>
              <a:rPr lang="en-US" sz="2200" kern="1200" dirty="0">
                <a:latin typeface="+mj-lt"/>
                <a:ea typeface="+mj-ea"/>
                <a:cs typeface="+mj-cs"/>
              </a:rPr>
              <a:t>(Side 2/2)</a:t>
            </a:r>
          </a:p>
        </p:txBody>
      </p:sp>
      <p:sp>
        <p:nvSpPr>
          <p:cNvPr id="4" name="Text Placeholder 3">
            <a:extLst>
              <a:ext uri="{FF2B5EF4-FFF2-40B4-BE49-F238E27FC236}">
                <a16:creationId xmlns:a16="http://schemas.microsoft.com/office/drawing/2014/main" id="{EEE04726-1D33-44B6-BE24-2C9138BD0F24}"/>
              </a:ext>
            </a:extLst>
          </p:cNvPr>
          <p:cNvSpPr>
            <a:spLocks noGrp="1"/>
          </p:cNvSpPr>
          <p:nvPr>
            <p:ph type="body" sz="half" idx="2"/>
          </p:nvPr>
        </p:nvSpPr>
        <p:spPr>
          <a:xfrm>
            <a:off x="486698" y="2251588"/>
            <a:ext cx="2629120" cy="3972232"/>
          </a:xfrm>
        </p:spPr>
        <p:txBody>
          <a:bodyPr vert="horz" lIns="91440" tIns="45720" rIns="91440" bIns="45720" rtlCol="0">
            <a:normAutofit lnSpcReduction="10000"/>
          </a:bodyPr>
          <a:lstStyle/>
          <a:p>
            <a:pPr marL="57150" defTabSz="914400"/>
            <a:r>
              <a:rPr lang="en-US" sz="1400" b="1" u="sng" dirty="0">
                <a:solidFill>
                  <a:schemeClr val="tx1"/>
                </a:solidFill>
                <a:effectLst/>
              </a:rPr>
              <a:t>Review:</a:t>
            </a:r>
          </a:p>
          <a:p>
            <a:pPr marL="342900" indent="-285750" defTabSz="914400">
              <a:buFont typeface="Arial" panose="020B0604020202020204" pitchFamily="34" charset="0"/>
              <a:buChar char="•"/>
            </a:pPr>
            <a:r>
              <a:rPr lang="en-US" sz="1400" dirty="0">
                <a:solidFill>
                  <a:schemeClr val="tx1"/>
                </a:solidFill>
                <a:effectLst/>
              </a:rPr>
              <a:t>How to recognize and respond to an overdose</a:t>
            </a:r>
          </a:p>
          <a:p>
            <a:pPr marL="285750" indent="-228600" defTabSz="914400">
              <a:buFont typeface="Arial" panose="020B0604020202020204" pitchFamily="34" charset="0"/>
              <a:buChar char="•"/>
            </a:pPr>
            <a:r>
              <a:rPr lang="en-US" sz="1400" dirty="0">
                <a:solidFill>
                  <a:schemeClr val="tx1"/>
                </a:solidFill>
                <a:effectLst/>
              </a:rPr>
              <a:t>How to administer naloxone</a:t>
            </a:r>
          </a:p>
          <a:p>
            <a:pPr marL="285750" indent="-228600" defTabSz="914400">
              <a:buFont typeface="Arial" panose="020B0604020202020204" pitchFamily="34" charset="0"/>
              <a:buChar char="•"/>
            </a:pPr>
            <a:r>
              <a:rPr lang="en-US" sz="1400" dirty="0">
                <a:solidFill>
                  <a:schemeClr val="tx1"/>
                </a:solidFill>
                <a:effectLst/>
              </a:rPr>
              <a:t>Potential for withdrawal symptoms (if opioid dependent)</a:t>
            </a:r>
          </a:p>
          <a:p>
            <a:pPr marL="285750" indent="-228600" defTabSz="914400">
              <a:buFont typeface="Arial" panose="020B0604020202020204" pitchFamily="34" charset="0"/>
              <a:buChar char="•"/>
            </a:pPr>
            <a:r>
              <a:rPr lang="en-US" sz="1400" dirty="0">
                <a:solidFill>
                  <a:schemeClr val="tx1"/>
                </a:solidFill>
              </a:rPr>
              <a:t>Potential for return of overdose symptoms</a:t>
            </a:r>
          </a:p>
          <a:p>
            <a:pPr marL="285750" indent="-228600" defTabSz="914400">
              <a:buFont typeface="Arial" panose="020B0604020202020204" pitchFamily="34" charset="0"/>
              <a:buChar char="•"/>
            </a:pPr>
            <a:r>
              <a:rPr lang="en-US" sz="1400" dirty="0">
                <a:solidFill>
                  <a:schemeClr val="tx1"/>
                </a:solidFill>
                <a:effectLst/>
              </a:rPr>
              <a:t>Need for observation and medical care</a:t>
            </a:r>
          </a:p>
          <a:p>
            <a:pPr marL="285750" indent="-228600" defTabSz="914400">
              <a:buFont typeface="Arial" panose="020B0604020202020204" pitchFamily="34" charset="0"/>
              <a:buChar char="•"/>
            </a:pPr>
            <a:r>
              <a:rPr lang="en-US" sz="1400" dirty="0">
                <a:solidFill>
                  <a:schemeClr val="tx1"/>
                </a:solidFill>
              </a:rPr>
              <a:t>Importance of not using opioids immediately after naloxone</a:t>
            </a:r>
          </a:p>
          <a:p>
            <a:pPr marL="285750" indent="-228600" defTabSz="914400">
              <a:buFont typeface="Arial" panose="020B0604020202020204" pitchFamily="34" charset="0"/>
              <a:buChar char="•"/>
            </a:pPr>
            <a:r>
              <a:rPr lang="en-US" sz="1400" dirty="0">
                <a:solidFill>
                  <a:schemeClr val="tx1"/>
                </a:solidFill>
                <a:effectLst/>
              </a:rPr>
              <a:t>Good Samaritan laws</a:t>
            </a:r>
          </a:p>
          <a:p>
            <a:pPr indent="-228600" defTabSz="914400">
              <a:buFont typeface="Arial" panose="020B0604020202020204" pitchFamily="34" charset="0"/>
              <a:buChar char="•"/>
            </a:pPr>
            <a:endParaRPr lang="en-US" sz="1200" dirty="0">
              <a:solidFill>
                <a:schemeClr val="tx1"/>
              </a:solidFill>
            </a:endParaRPr>
          </a:p>
        </p:txBody>
      </p:sp>
      <p:sp>
        <p:nvSpPr>
          <p:cNvPr id="10" name="Rectangle 9">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557784"/>
            <a:ext cx="4938073"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Text&#10;&#10;Description automatically generated">
            <a:extLst>
              <a:ext uri="{FF2B5EF4-FFF2-40B4-BE49-F238E27FC236}">
                <a16:creationId xmlns:a16="http://schemas.microsoft.com/office/drawing/2014/main" id="{EE3DF43F-0AF8-45B6-84F8-F4B30B95B375}"/>
              </a:ext>
            </a:extLst>
          </p:cNvPr>
          <p:cNvPicPr>
            <a:picLocks noGrp="1" noChangeAspect="1"/>
          </p:cNvPicPr>
          <p:nvPr>
            <p:ph idx="1"/>
          </p:nvPr>
        </p:nvPicPr>
        <p:blipFill rotWithShape="1">
          <a:blip r:embed="rId2"/>
          <a:srcRect t="719" r="33806" b="1542"/>
          <a:stretch/>
        </p:blipFill>
        <p:spPr bwMode="auto">
          <a:xfrm>
            <a:off x="4054396" y="827676"/>
            <a:ext cx="4514498" cy="5199402"/>
          </a:xfrm>
          <a:prstGeom prst="rect">
            <a:avLst/>
          </a:prstGeom>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655890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62318-4677-4446-A9CB-B35F24DEFAFF}"/>
              </a:ext>
            </a:extLst>
          </p:cNvPr>
          <p:cNvSpPr>
            <a:spLocks noGrp="1"/>
          </p:cNvSpPr>
          <p:nvPr>
            <p:ph type="title"/>
          </p:nvPr>
        </p:nvSpPr>
        <p:spPr>
          <a:xfrm>
            <a:off x="486696" y="629266"/>
            <a:ext cx="2629122" cy="1622321"/>
          </a:xfrm>
        </p:spPr>
        <p:txBody>
          <a:bodyPr vert="horz" lIns="91440" tIns="45720" rIns="91440" bIns="45720" rtlCol="0" anchor="ctr">
            <a:normAutofit/>
          </a:bodyPr>
          <a:lstStyle/>
          <a:p>
            <a:pPr defTabSz="914400"/>
            <a:r>
              <a:rPr lang="en-US" sz="2100" kern="1200" dirty="0">
                <a:solidFill>
                  <a:schemeClr val="tx1"/>
                </a:solidFill>
                <a:latin typeface="+mj-lt"/>
                <a:ea typeface="+mj-ea"/>
                <a:cs typeface="+mj-cs"/>
              </a:rPr>
              <a:t>HCA Overdose Prevention &amp; Directions for Use</a:t>
            </a:r>
            <a:br>
              <a:rPr lang="en-US" sz="2100" kern="1200" dirty="0">
                <a:latin typeface="+mj-lt"/>
                <a:ea typeface="+mj-ea"/>
                <a:cs typeface="+mj-cs"/>
              </a:rPr>
            </a:br>
            <a:r>
              <a:rPr lang="en-US" sz="2100" kern="1200" dirty="0">
                <a:latin typeface="+mj-lt"/>
                <a:ea typeface="+mj-ea"/>
                <a:cs typeface="+mj-cs"/>
              </a:rPr>
              <a:t>resources</a:t>
            </a:r>
          </a:p>
        </p:txBody>
      </p:sp>
      <p:sp>
        <p:nvSpPr>
          <p:cNvPr id="4" name="Text Placeholder 3">
            <a:extLst>
              <a:ext uri="{FF2B5EF4-FFF2-40B4-BE49-F238E27FC236}">
                <a16:creationId xmlns:a16="http://schemas.microsoft.com/office/drawing/2014/main" id="{EEE04726-1D33-44B6-BE24-2C9138BD0F24}"/>
              </a:ext>
            </a:extLst>
          </p:cNvPr>
          <p:cNvSpPr>
            <a:spLocks noGrp="1"/>
          </p:cNvSpPr>
          <p:nvPr>
            <p:ph type="body" sz="half" idx="2"/>
          </p:nvPr>
        </p:nvSpPr>
        <p:spPr>
          <a:xfrm>
            <a:off x="486698" y="2438400"/>
            <a:ext cx="2629120" cy="3785419"/>
          </a:xfrm>
        </p:spPr>
        <p:txBody>
          <a:bodyPr vert="horz" lIns="91440" tIns="45720" rIns="91440" bIns="45720" rtlCol="0">
            <a:normAutofit lnSpcReduction="10000"/>
          </a:bodyPr>
          <a:lstStyle/>
          <a:p>
            <a:pPr marL="285750" indent="-228600" defTabSz="914400">
              <a:buFont typeface="Arial" panose="020B0604020202020204" pitchFamily="34" charset="0"/>
              <a:buChar char="•"/>
            </a:pPr>
            <a:r>
              <a:rPr lang="en-US" sz="1700" dirty="0">
                <a:solidFill>
                  <a:schemeClr val="tx1"/>
                </a:solidFill>
              </a:rPr>
              <a:t>QR Code and URL to training video for clients</a:t>
            </a:r>
          </a:p>
          <a:p>
            <a:pPr marL="285750" indent="-228600" defTabSz="914400">
              <a:buFont typeface="Arial" panose="020B0604020202020204" pitchFamily="34" charset="0"/>
              <a:buChar char="•"/>
            </a:pPr>
            <a:r>
              <a:rPr lang="en-US" sz="1700" b="1" dirty="0">
                <a:solidFill>
                  <a:schemeClr val="tx1"/>
                </a:solidFill>
              </a:rPr>
              <a:t>Best practice: </a:t>
            </a:r>
            <a:r>
              <a:rPr lang="en-US" sz="1700" dirty="0">
                <a:solidFill>
                  <a:schemeClr val="tx1"/>
                </a:solidFill>
              </a:rPr>
              <a:t>talk to clients about keeping naloxone in a designated place or on them with this paperwork. Mention the importance of sharing this information with friends, family, or people who may need to help reverse an overdose</a:t>
            </a:r>
            <a:endParaRPr lang="en-US" sz="1700" dirty="0">
              <a:solidFill>
                <a:schemeClr val="tx1"/>
              </a:solidFill>
              <a:effectLst/>
            </a:endParaRPr>
          </a:p>
          <a:p>
            <a:pPr indent="-228600" defTabSz="914400">
              <a:buFont typeface="Arial" panose="020B0604020202020204" pitchFamily="34" charset="0"/>
              <a:buChar char="•"/>
            </a:pPr>
            <a:endParaRPr lang="en-US" sz="1700" dirty="0">
              <a:solidFill>
                <a:schemeClr val="tx1"/>
              </a:solidFill>
            </a:endParaRPr>
          </a:p>
        </p:txBody>
      </p:sp>
      <p:sp>
        <p:nvSpPr>
          <p:cNvPr id="17" name="Rectangle 16">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557784"/>
            <a:ext cx="4938073"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10" descr="Graphical user interface, text&#10;&#10;Description automatically generated">
            <a:extLst>
              <a:ext uri="{FF2B5EF4-FFF2-40B4-BE49-F238E27FC236}">
                <a16:creationId xmlns:a16="http://schemas.microsoft.com/office/drawing/2014/main" id="{442FC538-EEDF-4295-BA6B-5117AB379BD5}"/>
              </a:ext>
            </a:extLst>
          </p:cNvPr>
          <p:cNvPicPr>
            <a:picLocks noGrp="1" noChangeAspect="1"/>
          </p:cNvPicPr>
          <p:nvPr>
            <p:ph idx="1"/>
          </p:nvPr>
        </p:nvPicPr>
        <p:blipFill rotWithShape="1">
          <a:blip r:embed="rId2"/>
          <a:srcRect l="67636" t="7809" b="23479"/>
          <a:stretch/>
        </p:blipFill>
        <p:spPr bwMode="auto">
          <a:xfrm>
            <a:off x="4709121" y="807593"/>
            <a:ext cx="3205048" cy="5239568"/>
          </a:xfrm>
          <a:prstGeom prst="rect">
            <a:avLst/>
          </a:prstGeom>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924332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Client Education Video</a:t>
            </a:r>
          </a:p>
        </p:txBody>
      </p:sp>
      <p:sp>
        <p:nvSpPr>
          <p:cNvPr id="3" name="Content Placeholder 2"/>
          <p:cNvSpPr>
            <a:spLocks noGrp="1"/>
          </p:cNvSpPr>
          <p:nvPr>
            <p:ph idx="1"/>
          </p:nvPr>
        </p:nvSpPr>
        <p:spPr/>
        <p:txBody>
          <a:bodyPr>
            <a:normAutofit/>
          </a:bodyPr>
          <a:lstStyle/>
          <a:p>
            <a:pPr marL="0" lvl="0" indent="0">
              <a:buNone/>
            </a:pPr>
            <a:endParaRPr lang="en-US" sz="2400" dirty="0">
              <a:effectLst/>
              <a:latin typeface="Calibri" panose="020F0502020204030204" pitchFamily="34" charset="0"/>
              <a:ea typeface="Calibri" panose="020F0502020204030204" pitchFamily="34" charset="0"/>
              <a:cs typeface="Calibri" panose="020F0502020204030204" pitchFamily="34" charset="0"/>
            </a:endParaRPr>
          </a:p>
          <a:p>
            <a:r>
              <a:rPr lang="en-US" sz="2400" dirty="0">
                <a:effectLst/>
                <a:latin typeface="Calibri" panose="020F0502020204030204" pitchFamily="34" charset="0"/>
                <a:ea typeface="Calibri" panose="020F0502020204030204" pitchFamily="34" charset="0"/>
                <a:cs typeface="Times New Roman" panose="02020603050405020304" pitchFamily="18" charset="0"/>
              </a:rPr>
              <a:t>WA Department of Health Opioid Overdose video</a:t>
            </a:r>
          </a:p>
          <a:p>
            <a:r>
              <a:rPr lang="en-US" dirty="0">
                <a:hlinkClick r:id="rId2"/>
              </a:rPr>
              <a:t>Opioid Overdose - Administering Naloxone on Vimeo</a:t>
            </a:r>
            <a:endParaRPr lang="en-US" dirty="0"/>
          </a:p>
          <a:p>
            <a:r>
              <a:rPr lang="en-US" sz="2400" dirty="0">
                <a:effectLst/>
                <a:latin typeface="Calibri" panose="020F0502020204030204" pitchFamily="34" charset="0"/>
                <a:ea typeface="Calibri" panose="020F0502020204030204" pitchFamily="34" charset="0"/>
                <a:cs typeface="Times New Roman" panose="02020603050405020304" pitchFamily="18" charset="0"/>
              </a:rPr>
              <a:t>Short link: https://vimeo.com/357020563</a:t>
            </a:r>
          </a:p>
          <a:p>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dirty="0">
                <a:solidFill>
                  <a:srgbClr val="FF0000"/>
                </a:solidFill>
              </a:rPr>
              <a:t>**this slide should contain any additional videos or training materials for staff. It may be helpful to play this for staff education as well during the training.</a:t>
            </a:r>
          </a:p>
          <a:p>
            <a:endParaRPr lang="en-US" dirty="0"/>
          </a:p>
        </p:txBody>
      </p:sp>
    </p:spTree>
    <p:extLst>
      <p:ext uri="{BB962C8B-B14F-4D97-AF65-F5344CB8AC3E}">
        <p14:creationId xmlns:p14="http://schemas.microsoft.com/office/powerpoint/2010/main" val="1035758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62318-4677-4446-A9CB-B35F24DEFAFF}"/>
              </a:ext>
            </a:extLst>
          </p:cNvPr>
          <p:cNvSpPr>
            <a:spLocks noGrp="1"/>
          </p:cNvSpPr>
          <p:nvPr>
            <p:ph type="title"/>
          </p:nvPr>
        </p:nvSpPr>
        <p:spPr>
          <a:xfrm>
            <a:off x="486696" y="629266"/>
            <a:ext cx="3708114" cy="1622321"/>
          </a:xfrm>
        </p:spPr>
        <p:txBody>
          <a:bodyPr vert="horz" lIns="91440" tIns="45720" rIns="91440" bIns="45720" rtlCol="0" anchor="ctr">
            <a:normAutofit/>
          </a:bodyPr>
          <a:lstStyle/>
          <a:p>
            <a:pPr defTabSz="914400"/>
            <a:r>
              <a:rPr lang="en-US" sz="2100" kern="1200" dirty="0">
                <a:solidFill>
                  <a:schemeClr val="tx1"/>
                </a:solidFill>
                <a:latin typeface="+mj-lt"/>
                <a:ea typeface="+mj-ea"/>
                <a:cs typeface="+mj-cs"/>
              </a:rPr>
              <a:t>HCA Harm Reduction and Medications for OUD:</a:t>
            </a:r>
            <a:br>
              <a:rPr lang="en-US" sz="2100" kern="1200" dirty="0">
                <a:latin typeface="+mj-lt"/>
                <a:ea typeface="+mj-ea"/>
                <a:cs typeface="+mj-cs"/>
              </a:rPr>
            </a:br>
            <a:r>
              <a:rPr lang="en-US" sz="2100" kern="1200" dirty="0">
                <a:latin typeface="+mj-lt"/>
                <a:ea typeface="+mj-ea"/>
                <a:cs typeface="+mj-cs"/>
              </a:rPr>
              <a:t>Harm Reduction </a:t>
            </a:r>
            <a:r>
              <a:rPr lang="en-US" sz="2100" b="1" kern="1200" dirty="0">
                <a:latin typeface="+mj-lt"/>
                <a:ea typeface="+mj-ea"/>
                <a:cs typeface="+mj-cs"/>
              </a:rPr>
              <a:t>Strategies</a:t>
            </a:r>
          </a:p>
        </p:txBody>
      </p:sp>
      <p:sp>
        <p:nvSpPr>
          <p:cNvPr id="4" name="Text Placeholder 3">
            <a:extLst>
              <a:ext uri="{FF2B5EF4-FFF2-40B4-BE49-F238E27FC236}">
                <a16:creationId xmlns:a16="http://schemas.microsoft.com/office/drawing/2014/main" id="{EEE04726-1D33-44B6-BE24-2C9138BD0F24}"/>
              </a:ext>
            </a:extLst>
          </p:cNvPr>
          <p:cNvSpPr>
            <a:spLocks noGrp="1"/>
          </p:cNvSpPr>
          <p:nvPr>
            <p:ph type="body" sz="half" idx="2"/>
          </p:nvPr>
        </p:nvSpPr>
        <p:spPr>
          <a:xfrm>
            <a:off x="486697" y="2438400"/>
            <a:ext cx="3708113" cy="3785419"/>
          </a:xfrm>
        </p:spPr>
        <p:txBody>
          <a:bodyPr vert="horz" lIns="91440" tIns="45720" rIns="91440" bIns="45720" rtlCol="0">
            <a:normAutofit/>
          </a:bodyPr>
          <a:lstStyle/>
          <a:p>
            <a:pPr marL="285750" indent="-228600" defTabSz="914400">
              <a:buFont typeface="Arial" panose="020B0604020202020204" pitchFamily="34" charset="0"/>
              <a:buChar char="•"/>
            </a:pPr>
            <a:r>
              <a:rPr lang="en-US" sz="2100" dirty="0">
                <a:solidFill>
                  <a:schemeClr val="tx1"/>
                </a:solidFill>
                <a:effectLst/>
              </a:rPr>
              <a:t>Relevant to client presentation, review or highlight </a:t>
            </a:r>
            <a:r>
              <a:rPr lang="en-US" sz="2100" dirty="0">
                <a:solidFill>
                  <a:schemeClr val="tx1"/>
                </a:solidFill>
              </a:rPr>
              <a:t>harm reduction strategies to stay safe </a:t>
            </a:r>
          </a:p>
          <a:p>
            <a:pPr marL="285750" indent="-228600" defTabSz="914400">
              <a:buFont typeface="Arial" panose="020B0604020202020204" pitchFamily="34" charset="0"/>
              <a:buChar char="•"/>
            </a:pPr>
            <a:r>
              <a:rPr lang="en-US" sz="2100" b="1" i="1" dirty="0">
                <a:solidFill>
                  <a:schemeClr val="tx1"/>
                </a:solidFill>
                <a:effectLst/>
              </a:rPr>
              <a:t>Highlight </a:t>
            </a:r>
            <a:r>
              <a:rPr lang="en-US" sz="2100" b="1" i="1" dirty="0">
                <a:solidFill>
                  <a:schemeClr val="tx1"/>
                </a:solidFill>
              </a:rPr>
              <a:t>s</a:t>
            </a:r>
            <a:r>
              <a:rPr lang="en-US" sz="2100" b="1" i="1" dirty="0">
                <a:solidFill>
                  <a:schemeClr val="tx1"/>
                </a:solidFill>
                <a:effectLst/>
              </a:rPr>
              <a:t>trengths</a:t>
            </a:r>
            <a:r>
              <a:rPr lang="en-US" sz="2100" dirty="0">
                <a:solidFill>
                  <a:schemeClr val="tx1"/>
                </a:solidFill>
                <a:effectLst/>
              </a:rPr>
              <a:t>: reinforce w</a:t>
            </a:r>
            <a:r>
              <a:rPr lang="en-US" sz="2100" dirty="0">
                <a:solidFill>
                  <a:schemeClr val="tx1"/>
                </a:solidFill>
              </a:rPr>
              <a:t>hat, if anything, the client is already doing to make positive changes or for expressing interest in positive change behaviors</a:t>
            </a:r>
            <a:endParaRPr lang="en-US" sz="2100" dirty="0">
              <a:solidFill>
                <a:schemeClr val="tx1"/>
              </a:solidFill>
              <a:effectLst/>
            </a:endParaRPr>
          </a:p>
          <a:p>
            <a:pPr indent="-228600" defTabSz="914400">
              <a:buFont typeface="Arial" panose="020B0604020202020204" pitchFamily="34" charset="0"/>
              <a:buChar char="•"/>
            </a:pPr>
            <a:endParaRPr lang="en-US" sz="2100" dirty="0">
              <a:solidFill>
                <a:schemeClr val="tx1"/>
              </a:solidFill>
            </a:endParaRPr>
          </a:p>
        </p:txBody>
      </p:sp>
      <p:sp>
        <p:nvSpPr>
          <p:cNvPr id="31" name="Rectangle 30">
            <a:extLst>
              <a:ext uri="{FF2B5EF4-FFF2-40B4-BE49-F238E27FC236}">
                <a16:creationId xmlns:a16="http://schemas.microsoft.com/office/drawing/2014/main" id="{46F7435D-E3DB-47B1-BA61-B00ACC83A9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9712" y="0"/>
            <a:ext cx="457428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9">
            <a:extLst>
              <a:ext uri="{FF2B5EF4-FFF2-40B4-BE49-F238E27FC236}">
                <a16:creationId xmlns:a16="http://schemas.microsoft.com/office/drawing/2014/main" id="{F263A0B5-F8C4-4116-809F-78A768EA79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186" y="557784"/>
            <a:ext cx="3847653"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descr="Text&#10;&#10;Description automatically generated">
            <a:extLst>
              <a:ext uri="{FF2B5EF4-FFF2-40B4-BE49-F238E27FC236}">
                <a16:creationId xmlns:a16="http://schemas.microsoft.com/office/drawing/2014/main" id="{2DB26655-4E6E-43E9-886A-65A7E43C0C2B}"/>
              </a:ext>
            </a:extLst>
          </p:cNvPr>
          <p:cNvPicPr>
            <a:picLocks noGrp="1" noChangeAspect="1"/>
          </p:cNvPicPr>
          <p:nvPr>
            <p:ph idx="1"/>
          </p:nvPr>
        </p:nvPicPr>
        <p:blipFill>
          <a:blip r:embed="rId2"/>
          <a:stretch>
            <a:fillRect/>
          </a:stretch>
        </p:blipFill>
        <p:spPr>
          <a:xfrm>
            <a:off x="5579331" y="833418"/>
            <a:ext cx="2555049" cy="5187917"/>
          </a:xfrm>
          <a:prstGeom prst="rect">
            <a:avLst/>
          </a:prstGeom>
          <a:effectLst/>
        </p:spPr>
      </p:pic>
    </p:spTree>
    <p:extLst>
      <p:ext uri="{BB962C8B-B14F-4D97-AF65-F5344CB8AC3E}">
        <p14:creationId xmlns:p14="http://schemas.microsoft.com/office/powerpoint/2010/main" val="6540905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911BE883-46B4-412C-B6C3-88A2FF74BE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962318-4677-4446-A9CB-B35F24DEFAFF}"/>
              </a:ext>
            </a:extLst>
          </p:cNvPr>
          <p:cNvSpPr>
            <a:spLocks noGrp="1"/>
          </p:cNvSpPr>
          <p:nvPr>
            <p:ph type="title"/>
          </p:nvPr>
        </p:nvSpPr>
        <p:spPr>
          <a:xfrm>
            <a:off x="5788789" y="629266"/>
            <a:ext cx="3071432" cy="1676603"/>
          </a:xfrm>
        </p:spPr>
        <p:txBody>
          <a:bodyPr vert="horz" lIns="91440" tIns="45720" rIns="91440" bIns="45720" rtlCol="0" anchor="ctr">
            <a:normAutofit/>
          </a:bodyPr>
          <a:lstStyle/>
          <a:p>
            <a:pPr defTabSz="914400"/>
            <a:r>
              <a:rPr lang="en-US" sz="1900" dirty="0">
                <a:solidFill>
                  <a:schemeClr val="tx1"/>
                </a:solidFill>
              </a:rPr>
              <a:t>HCA Harm Reduction and Medications for OUD:</a:t>
            </a:r>
            <a:br>
              <a:rPr lang="en-US" sz="1900" dirty="0">
                <a:solidFill>
                  <a:schemeClr val="tx1"/>
                </a:solidFill>
              </a:rPr>
            </a:br>
            <a:r>
              <a:rPr lang="en-US" sz="1900" dirty="0"/>
              <a:t>Harm Reduction </a:t>
            </a:r>
            <a:r>
              <a:rPr lang="en-US" sz="1900" b="1" dirty="0"/>
              <a:t>Services</a:t>
            </a:r>
          </a:p>
        </p:txBody>
      </p:sp>
      <p:sp>
        <p:nvSpPr>
          <p:cNvPr id="40" name="Rectangle 39">
            <a:extLst>
              <a:ext uri="{FF2B5EF4-FFF2-40B4-BE49-F238E27FC236}">
                <a16:creationId xmlns:a16="http://schemas.microsoft.com/office/drawing/2014/main" id="{577D1452-F0B7-431E-9A24-D3F7103D8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647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20">
            <a:extLst>
              <a:ext uri="{FF2B5EF4-FFF2-40B4-BE49-F238E27FC236}">
                <a16:creationId xmlns:a16="http://schemas.microsoft.com/office/drawing/2014/main" id="{A660F4F9-5DF5-4F15-BE6A-CD8648BB1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408" y="559407"/>
            <a:ext cx="4945891"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Graphical user interface, text, application, Word&#10;&#10;Description automatically generated">
            <a:extLst>
              <a:ext uri="{FF2B5EF4-FFF2-40B4-BE49-F238E27FC236}">
                <a16:creationId xmlns:a16="http://schemas.microsoft.com/office/drawing/2014/main" id="{28D6E3F9-A8CF-44C7-928C-9AA9EDFCD106}"/>
              </a:ext>
            </a:extLst>
          </p:cNvPr>
          <p:cNvPicPr>
            <a:picLocks noGrp="1" noChangeAspect="1"/>
          </p:cNvPicPr>
          <p:nvPr>
            <p:ph idx="1"/>
          </p:nvPr>
        </p:nvPicPr>
        <p:blipFill rotWithShape="1">
          <a:blip r:embed="rId2"/>
          <a:srcRect l="4144" r="15365"/>
          <a:stretch/>
        </p:blipFill>
        <p:spPr>
          <a:xfrm>
            <a:off x="483489" y="722376"/>
            <a:ext cx="4697730" cy="5413248"/>
          </a:xfrm>
          <a:prstGeom prst="rect">
            <a:avLst/>
          </a:prstGeom>
          <a:effectLst/>
        </p:spPr>
      </p:pic>
      <p:sp>
        <p:nvSpPr>
          <p:cNvPr id="4" name="Text Placeholder 3">
            <a:extLst>
              <a:ext uri="{FF2B5EF4-FFF2-40B4-BE49-F238E27FC236}">
                <a16:creationId xmlns:a16="http://schemas.microsoft.com/office/drawing/2014/main" id="{EEE04726-1D33-44B6-BE24-2C9138BD0F24}"/>
              </a:ext>
            </a:extLst>
          </p:cNvPr>
          <p:cNvSpPr>
            <a:spLocks noGrp="1"/>
          </p:cNvSpPr>
          <p:nvPr>
            <p:ph type="body" sz="half" idx="2"/>
          </p:nvPr>
        </p:nvSpPr>
        <p:spPr>
          <a:xfrm>
            <a:off x="6034314" y="2438401"/>
            <a:ext cx="2750277" cy="3779520"/>
          </a:xfrm>
        </p:spPr>
        <p:txBody>
          <a:bodyPr vert="horz" lIns="91440" tIns="45720" rIns="91440" bIns="45720" rtlCol="0">
            <a:normAutofit lnSpcReduction="10000"/>
          </a:bodyPr>
          <a:lstStyle/>
          <a:p>
            <a:pPr marL="285750" indent="-228600" defTabSz="914400">
              <a:buFont typeface="Arial" panose="020B0604020202020204" pitchFamily="34" charset="0"/>
              <a:buChar char="•"/>
            </a:pPr>
            <a:r>
              <a:rPr lang="en-US" sz="2000" dirty="0">
                <a:solidFill>
                  <a:schemeClr val="tx1"/>
                </a:solidFill>
                <a:effectLst/>
              </a:rPr>
              <a:t>Review available harm reduction services and resources for treatment</a:t>
            </a:r>
          </a:p>
          <a:p>
            <a:pPr marL="285750" indent="-228600" defTabSz="914400">
              <a:buFont typeface="Arial" panose="020B0604020202020204" pitchFamily="34" charset="0"/>
              <a:buChar char="•"/>
            </a:pPr>
            <a:r>
              <a:rPr lang="en-US" sz="2000" b="1" i="1" dirty="0">
                <a:solidFill>
                  <a:schemeClr val="tx1"/>
                </a:solidFill>
                <a:effectLst/>
              </a:rPr>
              <a:t>Highlight Resources:</a:t>
            </a:r>
            <a:r>
              <a:rPr lang="en-US" sz="2000" dirty="0">
                <a:solidFill>
                  <a:schemeClr val="tx1"/>
                </a:solidFill>
                <a:effectLst/>
              </a:rPr>
              <a:t> </a:t>
            </a:r>
            <a:r>
              <a:rPr lang="en-US" sz="2000" dirty="0">
                <a:solidFill>
                  <a:schemeClr val="tx1"/>
                </a:solidFill>
              </a:rPr>
              <a:t>WA Recovery Helpline is  a central resource for treatment, peer support, locating MOUD and more; WA DOH resources</a:t>
            </a:r>
            <a:endParaRPr lang="en-US" sz="2000" dirty="0">
              <a:solidFill>
                <a:schemeClr val="tx1"/>
              </a:solidFill>
              <a:effectLst/>
            </a:endParaRPr>
          </a:p>
          <a:p>
            <a:pPr indent="-228600" defTabSz="914400">
              <a:buFont typeface="Arial" panose="020B0604020202020204" pitchFamily="34" charset="0"/>
              <a:buChar char="•"/>
            </a:pPr>
            <a:endParaRPr lang="en-US" dirty="0">
              <a:solidFill>
                <a:schemeClr val="tx1"/>
              </a:solidFill>
            </a:endParaRPr>
          </a:p>
        </p:txBody>
      </p:sp>
    </p:spTree>
    <p:extLst>
      <p:ext uri="{BB962C8B-B14F-4D97-AF65-F5344CB8AC3E}">
        <p14:creationId xmlns:p14="http://schemas.microsoft.com/office/powerpoint/2010/main" val="9925887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911BE883-46B4-412C-B6C3-88A2FF74BE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962318-4677-4446-A9CB-B35F24DEFAFF}"/>
              </a:ext>
            </a:extLst>
          </p:cNvPr>
          <p:cNvSpPr>
            <a:spLocks noGrp="1"/>
          </p:cNvSpPr>
          <p:nvPr>
            <p:ph type="title"/>
          </p:nvPr>
        </p:nvSpPr>
        <p:spPr>
          <a:xfrm>
            <a:off x="6034313" y="629266"/>
            <a:ext cx="2750279" cy="1676603"/>
          </a:xfrm>
        </p:spPr>
        <p:txBody>
          <a:bodyPr vert="horz" lIns="91440" tIns="45720" rIns="91440" bIns="45720" rtlCol="0" anchor="ctr">
            <a:normAutofit/>
          </a:bodyPr>
          <a:lstStyle/>
          <a:p>
            <a:pPr defTabSz="914400"/>
            <a:r>
              <a:rPr lang="en-US" sz="2200" dirty="0">
                <a:solidFill>
                  <a:schemeClr val="tx1"/>
                </a:solidFill>
              </a:rPr>
              <a:t>HCA Harm Reduction and Medications for OUD:</a:t>
            </a:r>
            <a:br>
              <a:rPr lang="en-US" sz="2200" dirty="0">
                <a:solidFill>
                  <a:schemeClr val="tx1"/>
                </a:solidFill>
              </a:rPr>
            </a:br>
            <a:r>
              <a:rPr lang="en-US" sz="2200" dirty="0"/>
              <a:t>MOUD</a:t>
            </a:r>
            <a:endParaRPr lang="en-US" sz="2200" b="1" dirty="0"/>
          </a:p>
        </p:txBody>
      </p:sp>
      <p:sp>
        <p:nvSpPr>
          <p:cNvPr id="49" name="Rectangle 48">
            <a:extLst>
              <a:ext uri="{FF2B5EF4-FFF2-40B4-BE49-F238E27FC236}">
                <a16:creationId xmlns:a16="http://schemas.microsoft.com/office/drawing/2014/main" id="{577D1452-F0B7-431E-9A24-D3F7103D8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647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20">
            <a:extLst>
              <a:ext uri="{FF2B5EF4-FFF2-40B4-BE49-F238E27FC236}">
                <a16:creationId xmlns:a16="http://schemas.microsoft.com/office/drawing/2014/main" id="{A660F4F9-5DF5-4F15-BE6A-CD8648BB1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408" y="559407"/>
            <a:ext cx="4945891"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9" descr="A picture containing table&#10;&#10;Description automatically generated">
            <a:extLst>
              <a:ext uri="{FF2B5EF4-FFF2-40B4-BE49-F238E27FC236}">
                <a16:creationId xmlns:a16="http://schemas.microsoft.com/office/drawing/2014/main" id="{DCD06B86-7550-4323-B9CD-CF07FF47D83F}"/>
              </a:ext>
            </a:extLst>
          </p:cNvPr>
          <p:cNvPicPr>
            <a:picLocks noGrp="1" noChangeAspect="1"/>
          </p:cNvPicPr>
          <p:nvPr>
            <p:ph idx="1"/>
          </p:nvPr>
        </p:nvPicPr>
        <p:blipFill rotWithShape="1">
          <a:blip r:embed="rId2"/>
          <a:srcRect r="2216" b="-1"/>
          <a:stretch/>
        </p:blipFill>
        <p:spPr>
          <a:xfrm>
            <a:off x="483489" y="722376"/>
            <a:ext cx="4697730" cy="5413248"/>
          </a:xfrm>
          <a:prstGeom prst="rect">
            <a:avLst/>
          </a:prstGeom>
          <a:effectLst/>
        </p:spPr>
      </p:pic>
      <p:sp>
        <p:nvSpPr>
          <p:cNvPr id="4" name="Text Placeholder 3">
            <a:extLst>
              <a:ext uri="{FF2B5EF4-FFF2-40B4-BE49-F238E27FC236}">
                <a16:creationId xmlns:a16="http://schemas.microsoft.com/office/drawing/2014/main" id="{EEE04726-1D33-44B6-BE24-2C9138BD0F24}"/>
              </a:ext>
            </a:extLst>
          </p:cNvPr>
          <p:cNvSpPr>
            <a:spLocks noGrp="1"/>
          </p:cNvSpPr>
          <p:nvPr>
            <p:ph type="body" sz="half" idx="2"/>
          </p:nvPr>
        </p:nvSpPr>
        <p:spPr>
          <a:xfrm>
            <a:off x="6034314" y="2438401"/>
            <a:ext cx="2750277" cy="3779520"/>
          </a:xfrm>
        </p:spPr>
        <p:txBody>
          <a:bodyPr vert="horz" lIns="91440" tIns="45720" rIns="91440" bIns="45720" rtlCol="0">
            <a:normAutofit/>
          </a:bodyPr>
          <a:lstStyle/>
          <a:p>
            <a:pPr marL="285750" indent="-228600" defTabSz="914400">
              <a:buFont typeface="Arial" panose="020B0604020202020204" pitchFamily="34" charset="0"/>
              <a:buChar char="•"/>
            </a:pPr>
            <a:r>
              <a:rPr lang="en-US" sz="2000" dirty="0">
                <a:solidFill>
                  <a:schemeClr val="tx1"/>
                </a:solidFill>
                <a:effectLst/>
              </a:rPr>
              <a:t>Review three approved medications for OUD</a:t>
            </a:r>
          </a:p>
          <a:p>
            <a:pPr marL="285750" indent="-228600" defTabSz="914400">
              <a:buFont typeface="Arial" panose="020B0604020202020204" pitchFamily="34" charset="0"/>
              <a:buChar char="•"/>
            </a:pPr>
            <a:r>
              <a:rPr lang="en-US" sz="2000" b="1" i="1" dirty="0">
                <a:solidFill>
                  <a:schemeClr val="tx1"/>
                </a:solidFill>
                <a:effectLst/>
              </a:rPr>
              <a:t>Highlight Resources and options:</a:t>
            </a:r>
            <a:r>
              <a:rPr lang="en-US" sz="2000" dirty="0">
                <a:solidFill>
                  <a:schemeClr val="tx1"/>
                </a:solidFill>
                <a:effectLst/>
              </a:rPr>
              <a:t> </a:t>
            </a:r>
            <a:r>
              <a:rPr lang="en-US" sz="2000" dirty="0">
                <a:solidFill>
                  <a:schemeClr val="tx1"/>
                </a:solidFill>
              </a:rPr>
              <a:t>WA Recovery Helpline MOUD locator, learnabouttreatment.org/</a:t>
            </a:r>
            <a:endParaRPr lang="en-US" sz="2000" dirty="0">
              <a:solidFill>
                <a:schemeClr val="tx1"/>
              </a:solidFill>
              <a:effectLst/>
            </a:endParaRPr>
          </a:p>
          <a:p>
            <a:pPr indent="-228600" defTabSz="914400">
              <a:buFont typeface="Arial" panose="020B0604020202020204" pitchFamily="34" charset="0"/>
              <a:buChar char="•"/>
            </a:pPr>
            <a:endParaRPr lang="en-US" dirty="0">
              <a:solidFill>
                <a:schemeClr val="tx1"/>
              </a:solidFill>
            </a:endParaRPr>
          </a:p>
        </p:txBody>
      </p:sp>
    </p:spTree>
    <p:extLst>
      <p:ext uri="{BB962C8B-B14F-4D97-AF65-F5344CB8AC3E}">
        <p14:creationId xmlns:p14="http://schemas.microsoft.com/office/powerpoint/2010/main" val="432950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a:t>
            </a:r>
          </a:p>
        </p:txBody>
      </p:sp>
      <p:sp>
        <p:nvSpPr>
          <p:cNvPr id="3" name="Content Placeholder 2"/>
          <p:cNvSpPr>
            <a:spLocks noGrp="1"/>
          </p:cNvSpPr>
          <p:nvPr>
            <p:ph idx="1"/>
          </p:nvPr>
        </p:nvSpPr>
        <p:spPr/>
        <p:txBody>
          <a:bodyPr>
            <a:normAutofit/>
          </a:bodyPr>
          <a:lstStyle/>
          <a:p>
            <a:pPr marL="0" indent="0">
              <a:buNone/>
            </a:pPr>
            <a:endParaRPr lang="en-US" dirty="0"/>
          </a:p>
          <a:p>
            <a:pPr marL="0" indent="0">
              <a:buNone/>
            </a:pPr>
            <a:r>
              <a:rPr lang="en-US" dirty="0"/>
              <a:t>New legislation has been passed that requires many licensed or certified behavioral health agencies to distribute naloxone to patients at risk of an opioid overdose.</a:t>
            </a:r>
          </a:p>
          <a:p>
            <a:pPr marL="0" indent="0">
              <a:buNone/>
            </a:pPr>
            <a:endParaRPr lang="en-US" dirty="0"/>
          </a:p>
          <a:p>
            <a:pPr marL="0" indent="0">
              <a:buNone/>
            </a:pPr>
            <a:r>
              <a:rPr lang="en-US" dirty="0"/>
              <a:t>In addition to providing naloxone in hand, clients must receive specific educational materials on harm reduction, medications for opioid use disorder, and instructions for use.</a:t>
            </a:r>
          </a:p>
        </p:txBody>
      </p:sp>
    </p:spTree>
    <p:extLst>
      <p:ext uri="{BB962C8B-B14F-4D97-AF65-F5344CB8AC3E}">
        <p14:creationId xmlns:p14="http://schemas.microsoft.com/office/powerpoint/2010/main" val="25237214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62318-4677-4446-A9CB-B35F24DEFAFF}"/>
              </a:ext>
            </a:extLst>
          </p:cNvPr>
          <p:cNvSpPr>
            <a:spLocks noGrp="1"/>
          </p:cNvSpPr>
          <p:nvPr>
            <p:ph type="title"/>
          </p:nvPr>
        </p:nvSpPr>
        <p:spPr>
          <a:xfrm>
            <a:off x="486696" y="629266"/>
            <a:ext cx="3708114" cy="1622321"/>
          </a:xfrm>
        </p:spPr>
        <p:txBody>
          <a:bodyPr vert="horz" lIns="91440" tIns="45720" rIns="91440" bIns="45720" rtlCol="0" anchor="ctr">
            <a:normAutofit/>
          </a:bodyPr>
          <a:lstStyle/>
          <a:p>
            <a:pPr defTabSz="914400"/>
            <a:r>
              <a:rPr lang="en-US" sz="3300" kern="1200" dirty="0">
                <a:latin typeface="+mj-lt"/>
                <a:ea typeface="+mj-ea"/>
                <a:cs typeface="+mj-cs"/>
              </a:rPr>
              <a:t>Optional Sample Distribution Signature Sheet</a:t>
            </a:r>
          </a:p>
        </p:txBody>
      </p:sp>
      <p:sp>
        <p:nvSpPr>
          <p:cNvPr id="4" name="Text Placeholder 3">
            <a:extLst>
              <a:ext uri="{FF2B5EF4-FFF2-40B4-BE49-F238E27FC236}">
                <a16:creationId xmlns:a16="http://schemas.microsoft.com/office/drawing/2014/main" id="{EEE04726-1D33-44B6-BE24-2C9138BD0F24}"/>
              </a:ext>
            </a:extLst>
          </p:cNvPr>
          <p:cNvSpPr>
            <a:spLocks noGrp="1"/>
          </p:cNvSpPr>
          <p:nvPr>
            <p:ph type="body" sz="half" idx="2"/>
          </p:nvPr>
        </p:nvSpPr>
        <p:spPr>
          <a:xfrm>
            <a:off x="486697" y="2438400"/>
            <a:ext cx="3708113" cy="3785419"/>
          </a:xfrm>
        </p:spPr>
        <p:txBody>
          <a:bodyPr vert="horz" lIns="91440" tIns="45720" rIns="91440" bIns="45720" rtlCol="0">
            <a:normAutofit/>
          </a:bodyPr>
          <a:lstStyle/>
          <a:p>
            <a:pPr marL="57150" defTabSz="914400"/>
            <a:r>
              <a:rPr lang="en-US" sz="2100" i="1" dirty="0">
                <a:solidFill>
                  <a:srgbClr val="FF0000"/>
                </a:solidFill>
              </a:rPr>
              <a:t>**If your agency decides to use this signature sheet, take time to review procedure with staff as outlined in your policy</a:t>
            </a:r>
            <a:endParaRPr lang="en-US" sz="2100" i="1" dirty="0">
              <a:solidFill>
                <a:srgbClr val="FF0000"/>
              </a:solidFill>
              <a:effectLst/>
            </a:endParaRPr>
          </a:p>
          <a:p>
            <a:pPr indent="-228600" defTabSz="914400">
              <a:buFont typeface="Arial" panose="020B0604020202020204" pitchFamily="34" charset="0"/>
              <a:buChar char="•"/>
            </a:pPr>
            <a:endParaRPr lang="en-US" sz="2100" dirty="0">
              <a:solidFill>
                <a:schemeClr val="tx1"/>
              </a:solidFill>
            </a:endParaRPr>
          </a:p>
        </p:txBody>
      </p:sp>
      <p:sp>
        <p:nvSpPr>
          <p:cNvPr id="28" name="Rectangle 23">
            <a:extLst>
              <a:ext uri="{FF2B5EF4-FFF2-40B4-BE49-F238E27FC236}">
                <a16:creationId xmlns:a16="http://schemas.microsoft.com/office/drawing/2014/main" id="{46F7435D-E3DB-47B1-BA61-B00ACC83A9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9712" y="0"/>
            <a:ext cx="457428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9">
            <a:extLst>
              <a:ext uri="{FF2B5EF4-FFF2-40B4-BE49-F238E27FC236}">
                <a16:creationId xmlns:a16="http://schemas.microsoft.com/office/drawing/2014/main" id="{F263A0B5-F8C4-4116-809F-78A768EA79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186" y="557784"/>
            <a:ext cx="3847653"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a:extLst>
              <a:ext uri="{FF2B5EF4-FFF2-40B4-BE49-F238E27FC236}">
                <a16:creationId xmlns:a16="http://schemas.microsoft.com/office/drawing/2014/main" id="{15B2F651-3C2A-405A-8A85-BEA5D87FB0DB}"/>
              </a:ext>
            </a:extLst>
          </p:cNvPr>
          <p:cNvPicPr>
            <a:picLocks noGrp="1" noChangeAspect="1"/>
          </p:cNvPicPr>
          <p:nvPr>
            <p:ph idx="1"/>
          </p:nvPr>
        </p:nvPicPr>
        <p:blipFill>
          <a:blip r:embed="rId2"/>
          <a:stretch>
            <a:fillRect/>
          </a:stretch>
        </p:blipFill>
        <p:spPr>
          <a:xfrm>
            <a:off x="5178531" y="968293"/>
            <a:ext cx="3356649" cy="4918167"/>
          </a:xfrm>
          <a:prstGeom prst="rect">
            <a:avLst/>
          </a:prstGeom>
          <a:effectLst/>
        </p:spPr>
      </p:pic>
    </p:spTree>
    <p:extLst>
      <p:ext uri="{BB962C8B-B14F-4D97-AF65-F5344CB8AC3E}">
        <p14:creationId xmlns:p14="http://schemas.microsoft.com/office/powerpoint/2010/main" val="3704682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Documentation Requirements</a:t>
            </a:r>
          </a:p>
        </p:txBody>
      </p:sp>
      <p:sp>
        <p:nvSpPr>
          <p:cNvPr id="3" name="Content Placeholder 2"/>
          <p:cNvSpPr>
            <a:spLocks noGrp="1"/>
          </p:cNvSpPr>
          <p:nvPr>
            <p:ph idx="1"/>
          </p:nvPr>
        </p:nvSpPr>
        <p:spPr/>
        <p:txBody>
          <a:bodyPr>
            <a:normAutofit/>
          </a:bodyPr>
          <a:lstStyle/>
          <a:p>
            <a:pPr marL="0" lvl="0" indent="0">
              <a:buNone/>
            </a:pPr>
            <a:endParaRPr lang="en-US" sz="24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24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**This slide should include details about your EHR build, smart phrases, paper forms, etc.**</a:t>
            </a:r>
          </a:p>
          <a:p>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lvl="0"/>
            <a:endParaRPr lang="en-US" sz="24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dirty="0"/>
          </a:p>
          <a:p>
            <a:endParaRPr lang="en-US" dirty="0"/>
          </a:p>
        </p:txBody>
      </p:sp>
    </p:spTree>
    <p:extLst>
      <p:ext uri="{BB962C8B-B14F-4D97-AF65-F5344CB8AC3E}">
        <p14:creationId xmlns:p14="http://schemas.microsoft.com/office/powerpoint/2010/main" val="15718850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D9515-5DC2-430E-9C91-B2115C84B2E3}"/>
              </a:ext>
            </a:extLst>
          </p:cNvPr>
          <p:cNvSpPr>
            <a:spLocks noGrp="1"/>
          </p:cNvSpPr>
          <p:nvPr>
            <p:ph type="ctrTitle"/>
          </p:nvPr>
        </p:nvSpPr>
        <p:spPr/>
        <p:txBody>
          <a:bodyPr/>
          <a:lstStyle/>
          <a:p>
            <a:r>
              <a:rPr lang="en-US" dirty="0"/>
              <a:t>Engaging and supporting people who use drugs</a:t>
            </a:r>
          </a:p>
        </p:txBody>
      </p:sp>
      <p:sp>
        <p:nvSpPr>
          <p:cNvPr id="3" name="Subtitle 2">
            <a:extLst>
              <a:ext uri="{FF2B5EF4-FFF2-40B4-BE49-F238E27FC236}">
                <a16:creationId xmlns:a16="http://schemas.microsoft.com/office/drawing/2014/main" id="{9FCF005E-DE0A-4576-B4C4-E73F6475724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6665728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“First, Do No Harm”</a:t>
            </a:r>
          </a:p>
        </p:txBody>
      </p:sp>
      <p:sp>
        <p:nvSpPr>
          <p:cNvPr id="3" name="Content Placeholder 2"/>
          <p:cNvSpPr>
            <a:spLocks noGrp="1"/>
          </p:cNvSpPr>
          <p:nvPr>
            <p:ph idx="1"/>
          </p:nvPr>
        </p:nvSpPr>
        <p:spPr/>
        <p:txBody>
          <a:bodyPr>
            <a:normAutofit lnSpcReduction="10000"/>
          </a:bodyPr>
          <a:lstStyle/>
          <a:p>
            <a:pPr marL="0" indent="0">
              <a:buNone/>
            </a:pPr>
            <a:r>
              <a:rPr lang="en-US" dirty="0"/>
              <a:t>Caring for patients who use drugs requires that we recognize that the stigmatization of people who use drugs in hospital settings is costly, contributing to avoidance of timely treatment, progression of disease, patients receiving sub-standard care leaving against medical advice, and reducing access to treatment that can prevent or reverse fatal overdoses. </a:t>
            </a:r>
          </a:p>
          <a:p>
            <a:pPr marL="0" indent="0">
              <a:buNone/>
            </a:pPr>
            <a:endParaRPr lang="en-US" dirty="0"/>
          </a:p>
          <a:p>
            <a:pPr marL="0" indent="0">
              <a:buNone/>
            </a:pPr>
            <a:r>
              <a:rPr lang="en-US" dirty="0"/>
              <a:t>Evidence based treatment and prevention strategies, such as naloxone distribution, are one way to provide standard of care treatment to people who use drugs. To provide equitable care to this population we must provide this care appropriately and without bias. </a:t>
            </a:r>
          </a:p>
        </p:txBody>
      </p:sp>
    </p:spTree>
    <p:extLst>
      <p:ext uri="{BB962C8B-B14F-4D97-AF65-F5344CB8AC3E}">
        <p14:creationId xmlns:p14="http://schemas.microsoft.com/office/powerpoint/2010/main" val="37812957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Moving Through Judgement</a:t>
            </a:r>
          </a:p>
        </p:txBody>
      </p:sp>
      <p:sp>
        <p:nvSpPr>
          <p:cNvPr id="3" name="Content Placeholder 2"/>
          <p:cNvSpPr>
            <a:spLocks noGrp="1"/>
          </p:cNvSpPr>
          <p:nvPr>
            <p:ph idx="1"/>
          </p:nvPr>
        </p:nvSpPr>
        <p:spPr>
          <a:xfrm>
            <a:off x="813887" y="2065114"/>
            <a:ext cx="7466988" cy="4254273"/>
          </a:xfrm>
        </p:spPr>
        <p:txBody>
          <a:bodyPr>
            <a:normAutofit lnSpcReduction="10000"/>
          </a:bodyPr>
          <a:lstStyle/>
          <a:p>
            <a:pPr marL="0" indent="0">
              <a:buNone/>
            </a:pPr>
            <a:r>
              <a:rPr lang="en-US" dirty="0"/>
              <a:t>Most people have opinions, thoughts, and feelings about drug use, and that includes healthcare workers. Many people have negative reactions to the idea of drug use based in social norms, personal experience with substance use or loved ones with substance use disorder, or the lack of adequate resources and training provided for the care of people who use drugs.</a:t>
            </a:r>
          </a:p>
          <a:p>
            <a:pPr marL="0" indent="0">
              <a:buNone/>
            </a:pPr>
            <a:endParaRPr lang="en-US" dirty="0"/>
          </a:p>
          <a:p>
            <a:pPr marL="0" indent="0">
              <a:buNone/>
            </a:pPr>
            <a:r>
              <a:rPr lang="en-US" dirty="0"/>
              <a:t>Accepting and understanding these reactions is an important part of ensuring they do not impact the quality of care that you provide.</a:t>
            </a:r>
          </a:p>
        </p:txBody>
      </p:sp>
    </p:spTree>
    <p:extLst>
      <p:ext uri="{BB962C8B-B14F-4D97-AF65-F5344CB8AC3E}">
        <p14:creationId xmlns:p14="http://schemas.microsoft.com/office/powerpoint/2010/main" val="10034339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Myths about Drug Use</a:t>
            </a:r>
            <a:br>
              <a:rPr lang="en-US" dirty="0"/>
            </a:br>
            <a:endParaRPr lang="en-US" sz="1200" dirty="0">
              <a:solidFill>
                <a:srgbClr val="FF0000"/>
              </a:solidFill>
            </a:endParaRPr>
          </a:p>
        </p:txBody>
      </p:sp>
      <p:sp>
        <p:nvSpPr>
          <p:cNvPr id="3" name="Content Placeholder 2"/>
          <p:cNvSpPr>
            <a:spLocks noGrp="1"/>
          </p:cNvSpPr>
          <p:nvPr>
            <p:ph idx="1"/>
          </p:nvPr>
        </p:nvSpPr>
        <p:spPr/>
        <p:txBody>
          <a:bodyPr>
            <a:normAutofit lnSpcReduction="10000"/>
          </a:bodyPr>
          <a:lstStyle/>
          <a:p>
            <a:pPr marL="0" lvl="0" indent="0">
              <a:buNone/>
            </a:pPr>
            <a:r>
              <a:rPr lang="en-US" dirty="0"/>
              <a:t>Some of the negative reactions people have to drug use is due to incorrect information that is widely accepted as true. Myths include:</a:t>
            </a:r>
          </a:p>
          <a:p>
            <a:pPr lvl="1"/>
            <a:r>
              <a:rPr lang="en-US" dirty="0"/>
              <a:t>People who use drugs have no desire to make positive change or reduce their use</a:t>
            </a:r>
          </a:p>
          <a:p>
            <a:pPr lvl="1"/>
            <a:r>
              <a:rPr lang="en-US" dirty="0"/>
              <a:t>People who use drugs lie about their pain</a:t>
            </a:r>
          </a:p>
          <a:p>
            <a:pPr lvl="1"/>
            <a:r>
              <a:rPr lang="en-US" dirty="0"/>
              <a:t>People need to “hit bottom” in order to get better, providing compassionate care will only enable them to use more</a:t>
            </a:r>
          </a:p>
          <a:p>
            <a:pPr lvl="1"/>
            <a:r>
              <a:rPr lang="en-US" dirty="0"/>
              <a:t>People who use drugs should stop using before being able to receive medical care, housing, or other services</a:t>
            </a:r>
          </a:p>
          <a:p>
            <a:pPr lvl="1"/>
            <a:r>
              <a:rPr lang="en-US" dirty="0"/>
              <a:t>Medications for opioid use disorder are not effective treatment, just another way to get high</a:t>
            </a:r>
          </a:p>
          <a:p>
            <a:pPr marL="457178" lvl="1" indent="0">
              <a:buNone/>
            </a:pPr>
            <a:r>
              <a:rPr lang="en-US" sz="1000" dirty="0">
                <a:solidFill>
                  <a:schemeClr val="tx1"/>
                </a:solidFill>
              </a:rPr>
              <a:t>Adapted from Public Health Seattle- King County</a:t>
            </a:r>
            <a:endParaRPr lang="en-US" sz="1000" dirty="0"/>
          </a:p>
          <a:p>
            <a:pPr marL="457178" lvl="1" indent="0">
              <a:buNone/>
            </a:pPr>
            <a:endParaRPr lang="en-US" dirty="0"/>
          </a:p>
          <a:p>
            <a:pPr marL="0" indent="0">
              <a:buNone/>
            </a:pPr>
            <a:endParaRPr lang="en-US" dirty="0"/>
          </a:p>
        </p:txBody>
      </p:sp>
    </p:spTree>
    <p:extLst>
      <p:ext uri="{BB962C8B-B14F-4D97-AF65-F5344CB8AC3E}">
        <p14:creationId xmlns:p14="http://schemas.microsoft.com/office/powerpoint/2010/main" val="14737978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Facts about Drug Use</a:t>
            </a:r>
          </a:p>
        </p:txBody>
      </p:sp>
      <p:sp>
        <p:nvSpPr>
          <p:cNvPr id="3" name="Content Placeholder 2"/>
          <p:cNvSpPr>
            <a:spLocks noGrp="1"/>
          </p:cNvSpPr>
          <p:nvPr>
            <p:ph idx="1"/>
          </p:nvPr>
        </p:nvSpPr>
        <p:spPr/>
        <p:txBody>
          <a:bodyPr>
            <a:normAutofit fontScale="92500" lnSpcReduction="10000"/>
          </a:bodyPr>
          <a:lstStyle/>
          <a:p>
            <a:pPr marL="0" lvl="0" indent="0">
              <a:buNone/>
            </a:pPr>
            <a:r>
              <a:rPr lang="en-US" dirty="0"/>
              <a:t>Correct information about drug use is supported by research and is evidence based. Facts include:</a:t>
            </a:r>
          </a:p>
          <a:p>
            <a:pPr lvl="1"/>
            <a:r>
              <a:rPr lang="en-US" dirty="0">
                <a:solidFill>
                  <a:schemeClr val="tx1"/>
                </a:solidFill>
              </a:rPr>
              <a:t>Medications for OUD (methadone and suboxone) reduce mortality by 50%*</a:t>
            </a:r>
          </a:p>
          <a:p>
            <a:pPr lvl="1"/>
            <a:r>
              <a:rPr lang="en-US" dirty="0"/>
              <a:t>People who receive harm reduction services such as low-barrier housing, syringe exchange, and naloxone are more likely to recover</a:t>
            </a:r>
          </a:p>
          <a:p>
            <a:pPr lvl="1"/>
            <a:r>
              <a:rPr lang="en-US" dirty="0"/>
              <a:t>The majority of people who use drugs do not develop substance use disorder</a:t>
            </a:r>
          </a:p>
          <a:p>
            <a:pPr lvl="1"/>
            <a:r>
              <a:rPr lang="en-US" dirty="0"/>
              <a:t>The majority of people with substance use disorder recover</a:t>
            </a:r>
          </a:p>
          <a:p>
            <a:pPr lvl="1"/>
            <a:r>
              <a:rPr lang="en-US" dirty="0"/>
              <a:t>People who use drugs have a legal and a human right to receive standard care, including access to medication for OUD, naloxone, and effective pain management</a:t>
            </a:r>
          </a:p>
          <a:p>
            <a:pPr marL="457178" lvl="1" indent="0">
              <a:buNone/>
            </a:pPr>
            <a:endParaRPr lang="en-US" dirty="0"/>
          </a:p>
          <a:p>
            <a:pPr marL="457178" lvl="1" indent="0">
              <a:buNone/>
            </a:pPr>
            <a:r>
              <a:rPr lang="en-US" sz="1100" dirty="0"/>
              <a:t>*Learnabouttreatment.org</a:t>
            </a:r>
          </a:p>
          <a:p>
            <a:pPr marL="0" indent="0">
              <a:buNone/>
            </a:pPr>
            <a:endParaRPr lang="en-US" dirty="0"/>
          </a:p>
        </p:txBody>
      </p:sp>
    </p:spTree>
    <p:extLst>
      <p:ext uri="{BB962C8B-B14F-4D97-AF65-F5344CB8AC3E}">
        <p14:creationId xmlns:p14="http://schemas.microsoft.com/office/powerpoint/2010/main" val="13274895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Language Matters </a:t>
            </a:r>
            <a:br>
              <a:rPr lang="en-US" sz="1200" dirty="0">
                <a:solidFill>
                  <a:srgbClr val="FF0000"/>
                </a:solidFill>
              </a:rPr>
            </a:br>
            <a:endParaRPr lang="en-US" sz="1200" dirty="0"/>
          </a:p>
        </p:txBody>
      </p:sp>
      <p:sp>
        <p:nvSpPr>
          <p:cNvPr id="3" name="Content Placeholder 2"/>
          <p:cNvSpPr>
            <a:spLocks noGrp="1"/>
          </p:cNvSpPr>
          <p:nvPr>
            <p:ph sz="half" idx="1"/>
          </p:nvPr>
        </p:nvSpPr>
        <p:spPr/>
        <p:txBody>
          <a:bodyPr>
            <a:normAutofit fontScale="92500" lnSpcReduction="10000"/>
          </a:bodyPr>
          <a:lstStyle/>
          <a:p>
            <a:pPr marL="0" indent="0">
              <a:buNone/>
            </a:pPr>
            <a:r>
              <a:rPr lang="en-US" dirty="0"/>
              <a:t>The words you use matter. It is important to see your patient as a person, and not as an illness or a behavior. </a:t>
            </a:r>
          </a:p>
          <a:p>
            <a:pPr marL="0" indent="0">
              <a:buNone/>
            </a:pPr>
            <a:endParaRPr lang="en-US" dirty="0"/>
          </a:p>
          <a:p>
            <a:pPr marL="0" indent="0">
              <a:buNone/>
            </a:pPr>
            <a:r>
              <a:rPr lang="en-US" dirty="0"/>
              <a:t>You can build rapport by being non-judgmental, asking open ended questions, and respecting your patient’s autonomy.</a:t>
            </a:r>
          </a:p>
          <a:p>
            <a:pPr marL="0" indent="0">
              <a:buNone/>
            </a:pPr>
            <a:endParaRPr lang="en-US" dirty="0"/>
          </a:p>
          <a:p>
            <a:pPr marL="0" indent="0">
              <a:buNone/>
            </a:pPr>
            <a:r>
              <a:rPr lang="en-US" sz="1100" dirty="0">
                <a:solidFill>
                  <a:schemeClr val="tx1"/>
                </a:solidFill>
              </a:rPr>
              <a:t>Adapted from Public Health Seattle- King County</a:t>
            </a:r>
            <a:endParaRPr lang="en-US" sz="1100" dirty="0"/>
          </a:p>
        </p:txBody>
      </p:sp>
      <p:graphicFrame>
        <p:nvGraphicFramePr>
          <p:cNvPr id="8" name="Picture Placeholder 7">
            <a:extLst>
              <a:ext uri="{FF2B5EF4-FFF2-40B4-BE49-F238E27FC236}">
                <a16:creationId xmlns:a16="http://schemas.microsoft.com/office/drawing/2014/main" id="{5649B23E-5A95-4506-92BF-8B61B040AFBF}"/>
              </a:ext>
            </a:extLst>
          </p:cNvPr>
          <p:cNvGraphicFramePr>
            <a:graphicFrameLocks noGrp="1"/>
          </p:cNvGraphicFramePr>
          <p:nvPr>
            <p:ph sz="half" idx="2"/>
            <p:extLst>
              <p:ext uri="{D42A27DB-BD31-4B8C-83A1-F6EECF244321}">
                <p14:modId xmlns:p14="http://schemas.microsoft.com/office/powerpoint/2010/main" val="2747008552"/>
              </p:ext>
            </p:extLst>
          </p:nvPr>
        </p:nvGraphicFramePr>
        <p:xfrm>
          <a:off x="4629150" y="1825625"/>
          <a:ext cx="3605212" cy="4078945"/>
        </p:xfrm>
        <a:graphic>
          <a:graphicData uri="http://schemas.openxmlformats.org/drawingml/2006/table">
            <a:tbl>
              <a:tblPr firstRow="1" firstCol="1" bandRow="1">
                <a:tableStyleId>{5C22544A-7EE6-4342-B048-85BDC9FD1C3A}</a:tableStyleId>
              </a:tblPr>
              <a:tblGrid>
                <a:gridCol w="1802606">
                  <a:extLst>
                    <a:ext uri="{9D8B030D-6E8A-4147-A177-3AD203B41FA5}">
                      <a16:colId xmlns:a16="http://schemas.microsoft.com/office/drawing/2014/main" val="3124172620"/>
                    </a:ext>
                  </a:extLst>
                </a:gridCol>
                <a:gridCol w="1802606">
                  <a:extLst>
                    <a:ext uri="{9D8B030D-6E8A-4147-A177-3AD203B41FA5}">
                      <a16:colId xmlns:a16="http://schemas.microsoft.com/office/drawing/2014/main" val="3358124406"/>
                    </a:ext>
                  </a:extLst>
                </a:gridCol>
              </a:tblGrid>
              <a:tr h="673988">
                <a:tc>
                  <a:txBody>
                    <a:bodyPr/>
                    <a:lstStyle/>
                    <a:p>
                      <a:pPr marL="0" marR="0" algn="ctr">
                        <a:lnSpc>
                          <a:spcPct val="107000"/>
                        </a:lnSpc>
                        <a:spcBef>
                          <a:spcPts val="0"/>
                        </a:spcBef>
                        <a:spcAft>
                          <a:spcPts val="0"/>
                        </a:spcAft>
                      </a:pPr>
                      <a:r>
                        <a:rPr lang="en-US" sz="1800" b="0">
                          <a:effectLst/>
                        </a:rPr>
                        <a:t>Terms to Avoid</a:t>
                      </a:r>
                      <a:endParaRPr lang="en-US"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Replace with:</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29668784"/>
                  </a:ext>
                </a:extLst>
              </a:tr>
              <a:tr h="1365483">
                <a:tc>
                  <a:txBody>
                    <a:bodyPr/>
                    <a:lstStyle/>
                    <a:p>
                      <a:pPr marL="0" marR="0">
                        <a:lnSpc>
                          <a:spcPct val="107000"/>
                        </a:lnSpc>
                        <a:spcBef>
                          <a:spcPts val="0"/>
                        </a:spcBef>
                        <a:spcAft>
                          <a:spcPts val="0"/>
                        </a:spcAft>
                      </a:pPr>
                      <a:r>
                        <a:rPr lang="en-US" sz="1800" b="0" dirty="0">
                          <a:solidFill>
                            <a:schemeClr val="tx1"/>
                          </a:solidFill>
                          <a:effectLst/>
                        </a:rPr>
                        <a:t>Addict, user, junkie, drug seeker</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E7ECF5"/>
                    </a:solidFill>
                  </a:tcPr>
                </a:tc>
                <a:tc>
                  <a:txBody>
                    <a:bodyPr/>
                    <a:lstStyle/>
                    <a:p>
                      <a:pPr marL="0" marR="0">
                        <a:lnSpc>
                          <a:spcPct val="107000"/>
                        </a:lnSpc>
                        <a:spcBef>
                          <a:spcPts val="0"/>
                        </a:spcBef>
                        <a:spcAft>
                          <a:spcPts val="0"/>
                        </a:spcAft>
                      </a:pPr>
                      <a:r>
                        <a:rPr lang="en-US" sz="1800" b="0" dirty="0">
                          <a:solidFill>
                            <a:schemeClr val="tx1"/>
                          </a:solidFill>
                          <a:effectLst/>
                        </a:rPr>
                        <a:t>Person who uses drugs, patient</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65055977"/>
                  </a:ext>
                </a:extLst>
              </a:tr>
              <a:tr h="1019737">
                <a:tc>
                  <a:txBody>
                    <a:bodyPr/>
                    <a:lstStyle/>
                    <a:p>
                      <a:pPr marL="0" marR="0">
                        <a:lnSpc>
                          <a:spcPct val="107000"/>
                        </a:lnSpc>
                        <a:spcBef>
                          <a:spcPts val="0"/>
                        </a:spcBef>
                        <a:spcAft>
                          <a:spcPts val="0"/>
                        </a:spcAft>
                      </a:pPr>
                      <a:r>
                        <a:rPr lang="en-US" sz="1800" b="0" dirty="0">
                          <a:solidFill>
                            <a:schemeClr val="tx1"/>
                          </a:solidFill>
                          <a:effectLst/>
                        </a:rPr>
                        <a:t>Drug abuse, drug addiction, habit</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BD6EB"/>
                    </a:solidFill>
                  </a:tcPr>
                </a:tc>
                <a:tc>
                  <a:txBody>
                    <a:bodyPr/>
                    <a:lstStyle/>
                    <a:p>
                      <a:pPr marL="0" marR="0">
                        <a:lnSpc>
                          <a:spcPct val="107000"/>
                        </a:lnSpc>
                        <a:spcBef>
                          <a:spcPts val="0"/>
                        </a:spcBef>
                        <a:spcAft>
                          <a:spcPts val="0"/>
                        </a:spcAft>
                      </a:pPr>
                      <a:r>
                        <a:rPr lang="en-US" sz="1800" b="0" dirty="0">
                          <a:solidFill>
                            <a:schemeClr val="tx1"/>
                          </a:solidFill>
                          <a:effectLst/>
                        </a:rPr>
                        <a:t>Drug use, drug misuse</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02015102"/>
                  </a:ext>
                </a:extLst>
              </a:tr>
              <a:tr h="1019737">
                <a:tc>
                  <a:txBody>
                    <a:bodyPr/>
                    <a:lstStyle/>
                    <a:p>
                      <a:pPr marL="0" marR="0">
                        <a:lnSpc>
                          <a:spcPct val="107000"/>
                        </a:lnSpc>
                        <a:spcBef>
                          <a:spcPts val="0"/>
                        </a:spcBef>
                        <a:spcAft>
                          <a:spcPts val="0"/>
                        </a:spcAft>
                      </a:pPr>
                      <a:r>
                        <a:rPr lang="en-US" sz="1800" b="0" dirty="0">
                          <a:solidFill>
                            <a:schemeClr val="tx1"/>
                          </a:solidFill>
                          <a:effectLst/>
                        </a:rPr>
                        <a:t>Clean</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E7ECF5"/>
                    </a:solidFill>
                  </a:tcPr>
                </a:tc>
                <a:tc>
                  <a:txBody>
                    <a:bodyPr/>
                    <a:lstStyle/>
                    <a:p>
                      <a:pPr marL="0" marR="0">
                        <a:lnSpc>
                          <a:spcPct val="107000"/>
                        </a:lnSpc>
                        <a:spcBef>
                          <a:spcPts val="0"/>
                        </a:spcBef>
                        <a:spcAft>
                          <a:spcPts val="0"/>
                        </a:spcAft>
                      </a:pPr>
                      <a:r>
                        <a:rPr lang="en-US" sz="1800" b="0" dirty="0">
                          <a:solidFill>
                            <a:schemeClr val="tx1"/>
                          </a:solidFill>
                          <a:effectLst/>
                        </a:rPr>
                        <a:t>Person in recovery, abstinent</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1941544"/>
                  </a:ext>
                </a:extLst>
              </a:tr>
            </a:tbl>
          </a:graphicData>
        </a:graphic>
      </p:graphicFrame>
    </p:spTree>
    <p:extLst>
      <p:ext uri="{BB962C8B-B14F-4D97-AF65-F5344CB8AC3E}">
        <p14:creationId xmlns:p14="http://schemas.microsoft.com/office/powerpoint/2010/main" val="31560047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Defining Recovery</a:t>
            </a:r>
          </a:p>
        </p:txBody>
      </p:sp>
      <p:sp>
        <p:nvSpPr>
          <p:cNvPr id="3" name="Content Placeholder 2"/>
          <p:cNvSpPr>
            <a:spLocks noGrp="1"/>
          </p:cNvSpPr>
          <p:nvPr>
            <p:ph idx="1"/>
          </p:nvPr>
        </p:nvSpPr>
        <p:spPr/>
        <p:txBody>
          <a:bodyPr>
            <a:normAutofit/>
          </a:bodyPr>
          <a:lstStyle/>
          <a:p>
            <a:pPr marL="0" indent="0">
              <a:buNone/>
            </a:pPr>
            <a:r>
              <a:rPr lang="en-US" dirty="0"/>
              <a:t>Recovery is defined </a:t>
            </a:r>
            <a:r>
              <a:rPr lang="en-US" dirty="0">
                <a:solidFill>
                  <a:schemeClr val="tx1"/>
                </a:solidFill>
              </a:rPr>
              <a:t>by SAMHSA as “A process of change through which individuals improve their health and wellness, live a self-directed life, and strive to reach their full potential.” </a:t>
            </a:r>
            <a:r>
              <a:rPr lang="en-US" sz="1000" dirty="0">
                <a:solidFill>
                  <a:schemeClr val="tx1"/>
                </a:solidFill>
              </a:rPr>
              <a:t>(SAMHSA, 2014)</a:t>
            </a:r>
          </a:p>
          <a:p>
            <a:pPr marL="0" indent="0">
              <a:buNone/>
            </a:pPr>
            <a:r>
              <a:rPr lang="en-US" dirty="0"/>
              <a:t>Recovery from substance use disorder mirrors recovery from any other chronic illness. Recovery starts by making incremental positive changes and can include periods of remission (relapses). Positive change includes carrying naloxone, practicing safer injection techniques, reducing use, initiating MOUD, or developing a trusting relationship with a healthcare provider.</a:t>
            </a:r>
          </a:p>
        </p:txBody>
      </p:sp>
    </p:spTree>
    <p:extLst>
      <p:ext uri="{BB962C8B-B14F-4D97-AF65-F5344CB8AC3E}">
        <p14:creationId xmlns:p14="http://schemas.microsoft.com/office/powerpoint/2010/main" val="27222240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Sample Engagement Approach </a:t>
            </a:r>
            <a:br>
              <a:rPr lang="en-US" sz="1800" b="0" i="0" u="none" strike="noStrike" baseline="0" dirty="0">
                <a:solidFill>
                  <a:srgbClr val="000000"/>
                </a:solidFill>
                <a:latin typeface="Calibri" panose="020F0502020204030204" pitchFamily="34" charset="0"/>
              </a:rPr>
            </a:br>
            <a:r>
              <a:rPr lang="en-US" sz="1800" b="0" i="0" u="none" strike="noStrike" baseline="0" dirty="0">
                <a:solidFill>
                  <a:srgbClr val="FF0000"/>
                </a:solidFill>
                <a:latin typeface="Calibri" panose="020F0502020204030204" pitchFamily="34" charset="0"/>
              </a:rPr>
              <a:t> </a:t>
            </a:r>
            <a:endParaRPr lang="en-US" sz="1000" dirty="0">
              <a:solidFill>
                <a:schemeClr val="tx1"/>
              </a:solidFill>
            </a:endParaRPr>
          </a:p>
        </p:txBody>
      </p:sp>
      <p:graphicFrame>
        <p:nvGraphicFramePr>
          <p:cNvPr id="5" name="Content Placeholder 4">
            <a:extLst>
              <a:ext uri="{FF2B5EF4-FFF2-40B4-BE49-F238E27FC236}">
                <a16:creationId xmlns:a16="http://schemas.microsoft.com/office/drawing/2014/main" id="{CB9AEF9A-3F24-4264-A0D9-BE8F0E024B8F}"/>
              </a:ext>
            </a:extLst>
          </p:cNvPr>
          <p:cNvGraphicFramePr>
            <a:graphicFrameLocks noGrp="1"/>
          </p:cNvGraphicFramePr>
          <p:nvPr>
            <p:ph idx="1"/>
            <p:extLst>
              <p:ext uri="{D42A27DB-BD31-4B8C-83A1-F6EECF244321}">
                <p14:modId xmlns:p14="http://schemas.microsoft.com/office/powerpoint/2010/main" val="2796017010"/>
              </p:ext>
            </p:extLst>
          </p:nvPr>
        </p:nvGraphicFramePr>
        <p:xfrm>
          <a:off x="735724" y="1816812"/>
          <a:ext cx="7545151" cy="4208676"/>
        </p:xfrm>
        <a:graphic>
          <a:graphicData uri="http://schemas.openxmlformats.org/drawingml/2006/table">
            <a:tbl>
              <a:tblPr firstRow="1" firstCol="1" bandRow="1">
                <a:tableStyleId>{5C22544A-7EE6-4342-B048-85BDC9FD1C3A}</a:tableStyleId>
              </a:tblPr>
              <a:tblGrid>
                <a:gridCol w="2320033">
                  <a:extLst>
                    <a:ext uri="{9D8B030D-6E8A-4147-A177-3AD203B41FA5}">
                      <a16:colId xmlns:a16="http://schemas.microsoft.com/office/drawing/2014/main" val="2981988077"/>
                    </a:ext>
                  </a:extLst>
                </a:gridCol>
                <a:gridCol w="5225118">
                  <a:extLst>
                    <a:ext uri="{9D8B030D-6E8A-4147-A177-3AD203B41FA5}">
                      <a16:colId xmlns:a16="http://schemas.microsoft.com/office/drawing/2014/main" val="2931034538"/>
                    </a:ext>
                  </a:extLst>
                </a:gridCol>
              </a:tblGrid>
              <a:tr h="673366">
                <a:tc>
                  <a:txBody>
                    <a:bodyPr/>
                    <a:lstStyle/>
                    <a:p>
                      <a:pPr marL="0" marR="0" lvl="0" indent="0">
                        <a:lnSpc>
                          <a:spcPct val="107000"/>
                        </a:lnSpc>
                        <a:spcBef>
                          <a:spcPts val="0"/>
                        </a:spcBef>
                        <a:spcAft>
                          <a:spcPts val="0"/>
                        </a:spcAft>
                        <a:buFont typeface="+mj-lt"/>
                        <a:buNone/>
                      </a:pPr>
                      <a:r>
                        <a:rPr lang="en-US" sz="1400" dirty="0">
                          <a:effectLst/>
                        </a:rPr>
                        <a:t>Step 1 - Build rapport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b="0" dirty="0">
                          <a:solidFill>
                            <a:schemeClr val="tx1"/>
                          </a:solidFill>
                          <a:effectLst/>
                        </a:rPr>
                        <a:t>I would like to take some time to talk about your risk of opioid overdose and naloxone. Can you tell me what you know about naloxone and how to use it? </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E7ECF5"/>
                    </a:solidFill>
                  </a:tcPr>
                </a:tc>
                <a:extLst>
                  <a:ext uri="{0D108BD9-81ED-4DB2-BD59-A6C34878D82A}">
                    <a16:rowId xmlns:a16="http://schemas.microsoft.com/office/drawing/2014/main" val="2913405473"/>
                  </a:ext>
                </a:extLst>
              </a:tr>
              <a:tr h="601994">
                <a:tc>
                  <a:txBody>
                    <a:bodyPr/>
                    <a:lstStyle/>
                    <a:p>
                      <a:pPr marL="0" marR="0" lvl="0" indent="0">
                        <a:lnSpc>
                          <a:spcPct val="107000"/>
                        </a:lnSpc>
                        <a:spcBef>
                          <a:spcPts val="0"/>
                        </a:spcBef>
                        <a:spcAft>
                          <a:spcPts val="0"/>
                        </a:spcAft>
                        <a:buFont typeface="+mj-lt"/>
                        <a:buNone/>
                      </a:pPr>
                      <a:r>
                        <a:rPr lang="en-US" sz="1400" dirty="0">
                          <a:effectLst/>
                        </a:rPr>
                        <a:t>Step 2 – List “Pros and Cons”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What do you do that might put you at risk for overdose? What actions do you currently take to reduce that risk?</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97912093"/>
                  </a:ext>
                </a:extLst>
              </a:tr>
              <a:tr h="659783">
                <a:tc>
                  <a:txBody>
                    <a:bodyPr/>
                    <a:lstStyle/>
                    <a:p>
                      <a:pPr marL="0" marR="0" lvl="0" indent="0">
                        <a:lnSpc>
                          <a:spcPct val="107000"/>
                        </a:lnSpc>
                        <a:spcBef>
                          <a:spcPts val="0"/>
                        </a:spcBef>
                        <a:spcAft>
                          <a:spcPts val="0"/>
                        </a:spcAft>
                        <a:buFont typeface="+mj-lt"/>
                        <a:buNone/>
                      </a:pPr>
                      <a:r>
                        <a:rPr lang="en-US" sz="1400" dirty="0">
                          <a:effectLst/>
                        </a:rPr>
                        <a:t>Step 3 - Provide information and get feedback</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I have some additional information on overdose risk and how naloxone works, can we review it together?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64219630"/>
                  </a:ext>
                </a:extLst>
              </a:tr>
              <a:tr h="673366">
                <a:tc>
                  <a:txBody>
                    <a:bodyPr/>
                    <a:lstStyle/>
                    <a:p>
                      <a:pPr marL="0" marR="0" lvl="0" indent="0">
                        <a:lnSpc>
                          <a:spcPct val="107000"/>
                        </a:lnSpc>
                        <a:spcBef>
                          <a:spcPts val="0"/>
                        </a:spcBef>
                        <a:spcAft>
                          <a:spcPts val="0"/>
                        </a:spcAft>
                        <a:buFont typeface="+mj-lt"/>
                        <a:buNone/>
                      </a:pPr>
                      <a:r>
                        <a:rPr lang="en-US" sz="1400" dirty="0">
                          <a:effectLst/>
                        </a:rPr>
                        <a:t>Step 4 - Assess readiness for intervention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So, on a scale of 0 to 10, how prepared do you feel to use naloxone / recognize an overdose / tell other people how to use it on you / etc.</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36692347"/>
                  </a:ext>
                </a:extLst>
              </a:tr>
              <a:tr h="1586596">
                <a:tc>
                  <a:txBody>
                    <a:bodyPr/>
                    <a:lstStyle/>
                    <a:p>
                      <a:pPr marL="0" marR="0" lvl="0" indent="0">
                        <a:lnSpc>
                          <a:spcPct val="107000"/>
                        </a:lnSpc>
                        <a:spcBef>
                          <a:spcPts val="0"/>
                        </a:spcBef>
                        <a:spcAft>
                          <a:spcPts val="0"/>
                        </a:spcAft>
                        <a:buFont typeface="+mj-lt"/>
                        <a:buNone/>
                      </a:pPr>
                      <a:r>
                        <a:rPr lang="en-US" sz="1400" dirty="0">
                          <a:effectLst/>
                        </a:rPr>
                        <a:t>Step 5 - Make an action plan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Based on our conversation, what are some options that might work for you to help you stay healthy and safe? What supports do you have for making this change?</a:t>
                      </a:r>
                    </a:p>
                    <a:p>
                      <a:pPr marL="0" marR="0">
                        <a:lnSpc>
                          <a:spcPct val="107000"/>
                        </a:lnSpc>
                        <a:spcBef>
                          <a:spcPts val="0"/>
                        </a:spcBef>
                        <a:spcAft>
                          <a:spcPts val="0"/>
                        </a:spcAft>
                      </a:pPr>
                      <a:r>
                        <a:rPr lang="en-US" sz="1400" dirty="0">
                          <a:effectLst/>
                        </a:rPr>
                        <a:t> </a:t>
                      </a:r>
                    </a:p>
                    <a:p>
                      <a:pPr marL="0" marR="0">
                        <a:lnSpc>
                          <a:spcPct val="107000"/>
                        </a:lnSpc>
                        <a:spcBef>
                          <a:spcPts val="0"/>
                        </a:spcBef>
                        <a:spcAft>
                          <a:spcPts val="0"/>
                        </a:spcAft>
                      </a:pPr>
                      <a:r>
                        <a:rPr lang="en-US" sz="1400" dirty="0">
                          <a:effectLst/>
                        </a:rPr>
                        <a:t>Those are great ideas. I have a few more that be helpful (link to additional support, programs, telling people where the naloxone is stored, </a:t>
                      </a:r>
                      <a:r>
                        <a:rPr lang="en-US" sz="1400" dirty="0" err="1">
                          <a:effectLst/>
                        </a:rPr>
                        <a:t>etc</a:t>
                      </a:r>
                      <a:r>
                        <a:rPr lang="en-US" sz="1400" dirty="0">
                          <a:effectLst/>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51682430"/>
                  </a:ext>
                </a:extLst>
              </a:tr>
            </a:tbl>
          </a:graphicData>
        </a:graphic>
      </p:graphicFrame>
      <p:sp>
        <p:nvSpPr>
          <p:cNvPr id="6" name="TextBox 5">
            <a:extLst>
              <a:ext uri="{FF2B5EF4-FFF2-40B4-BE49-F238E27FC236}">
                <a16:creationId xmlns:a16="http://schemas.microsoft.com/office/drawing/2014/main" id="{0BA370F3-C2F4-41D7-A353-07082F9DF4BC}"/>
              </a:ext>
            </a:extLst>
          </p:cNvPr>
          <p:cNvSpPr txBox="1"/>
          <p:nvPr/>
        </p:nvSpPr>
        <p:spPr>
          <a:xfrm>
            <a:off x="735724" y="6025488"/>
            <a:ext cx="4577254" cy="246221"/>
          </a:xfrm>
          <a:prstGeom prst="rect">
            <a:avLst/>
          </a:prstGeom>
          <a:noFill/>
        </p:spPr>
        <p:txBody>
          <a:bodyPr wrap="square">
            <a:spAutoFit/>
          </a:bodyPr>
          <a:lstStyle/>
          <a:p>
            <a:r>
              <a:rPr lang="en-US" sz="1000" b="0" i="0" u="none" strike="noStrike" baseline="0" dirty="0">
                <a:solidFill>
                  <a:schemeClr val="tx1"/>
                </a:solidFill>
                <a:latin typeface="Calibri" panose="020F0502020204030204" pitchFamily="34" charset="0"/>
              </a:rPr>
              <a:t>Adapted from http://www.bu.edu/bniart/</a:t>
            </a:r>
            <a:endParaRPr lang="en-US" sz="1000" dirty="0"/>
          </a:p>
        </p:txBody>
      </p:sp>
    </p:spTree>
    <p:extLst>
      <p:ext uri="{BB962C8B-B14F-4D97-AF65-F5344CB8AC3E}">
        <p14:creationId xmlns:p14="http://schemas.microsoft.com/office/powerpoint/2010/main" val="2167852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Learning Objectives	 </a:t>
            </a:r>
          </a:p>
        </p:txBody>
      </p:sp>
      <p:sp>
        <p:nvSpPr>
          <p:cNvPr id="3" name="Content Placeholder 2"/>
          <p:cNvSpPr>
            <a:spLocks noGrp="1"/>
          </p:cNvSpPr>
          <p:nvPr>
            <p:ph idx="1"/>
          </p:nvPr>
        </p:nvSpPr>
        <p:spPr>
          <a:xfrm>
            <a:off x="813887" y="2097772"/>
            <a:ext cx="7466988" cy="4254273"/>
          </a:xfrm>
        </p:spPr>
        <p:txBody>
          <a:bodyPr>
            <a:normAutofit/>
          </a:bodyPr>
          <a:lstStyle/>
          <a:p>
            <a:pPr lvl="0"/>
            <a:r>
              <a:rPr lang="en-US" dirty="0"/>
              <a:t>Define opioid use disorder (OUD)</a:t>
            </a:r>
          </a:p>
          <a:p>
            <a:pPr lvl="0"/>
            <a:r>
              <a:rPr lang="en-US" dirty="0"/>
              <a:t>Identify risk factors for opioid overdose</a:t>
            </a:r>
          </a:p>
          <a:p>
            <a:pPr lvl="0"/>
            <a:r>
              <a:rPr lang="en-US" dirty="0"/>
              <a:t>Know the facts about naloxone</a:t>
            </a:r>
          </a:p>
          <a:p>
            <a:r>
              <a:rPr lang="en-US" dirty="0"/>
              <a:t>Understand the process for naloxone distribution</a:t>
            </a:r>
          </a:p>
          <a:p>
            <a:r>
              <a:rPr lang="en-US" dirty="0"/>
              <a:t>Review patient education requirements</a:t>
            </a:r>
          </a:p>
          <a:p>
            <a:r>
              <a:rPr lang="en-US" dirty="0"/>
              <a:t>Develop skills for engaging patients who use drugs</a:t>
            </a:r>
          </a:p>
          <a:p>
            <a:pPr marL="0" indent="0">
              <a:buNone/>
            </a:pPr>
            <a:endParaRPr lang="en-US" dirty="0"/>
          </a:p>
          <a:p>
            <a:endParaRPr lang="en-US" dirty="0"/>
          </a:p>
        </p:txBody>
      </p:sp>
    </p:spTree>
    <p:extLst>
      <p:ext uri="{BB962C8B-B14F-4D97-AF65-F5344CB8AC3E}">
        <p14:creationId xmlns:p14="http://schemas.microsoft.com/office/powerpoint/2010/main" val="23621339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Wrap-Up	 </a:t>
            </a:r>
          </a:p>
        </p:txBody>
      </p:sp>
      <p:sp>
        <p:nvSpPr>
          <p:cNvPr id="3" name="Content Placeholder 2"/>
          <p:cNvSpPr>
            <a:spLocks noGrp="1"/>
          </p:cNvSpPr>
          <p:nvPr>
            <p:ph idx="1"/>
          </p:nvPr>
        </p:nvSpPr>
        <p:spPr/>
        <p:txBody>
          <a:bodyPr>
            <a:normAutofit/>
          </a:bodyPr>
          <a:lstStyle/>
          <a:p>
            <a:pPr marL="0" indent="0">
              <a:buNone/>
            </a:pPr>
            <a:r>
              <a:rPr lang="en-US" dirty="0">
                <a:solidFill>
                  <a:srgbClr val="FF0000"/>
                </a:solidFill>
              </a:rPr>
              <a:t>**summarize, additional staff requirements (test, competency, eval, </a:t>
            </a:r>
            <a:r>
              <a:rPr lang="en-US" dirty="0" err="1">
                <a:solidFill>
                  <a:srgbClr val="FF0000"/>
                </a:solidFill>
              </a:rPr>
              <a:t>etc</a:t>
            </a:r>
            <a:r>
              <a:rPr lang="en-US" dirty="0">
                <a:solidFill>
                  <a:srgbClr val="FF0000"/>
                </a:solidFill>
              </a:rPr>
              <a:t>), implementation timeline, other relevant information**</a:t>
            </a:r>
          </a:p>
        </p:txBody>
      </p:sp>
    </p:spTree>
    <p:extLst>
      <p:ext uri="{BB962C8B-B14F-4D97-AF65-F5344CB8AC3E}">
        <p14:creationId xmlns:p14="http://schemas.microsoft.com/office/powerpoint/2010/main" val="37719375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7857B-3270-4054-B8E0-903EA9FF31B6}"/>
              </a:ext>
            </a:extLst>
          </p:cNvPr>
          <p:cNvSpPr>
            <a:spLocks noGrp="1"/>
          </p:cNvSpPr>
          <p:nvPr>
            <p:ph type="ctrTitle"/>
          </p:nvPr>
        </p:nvSpPr>
        <p:spPr/>
        <p:txBody>
          <a:bodyPr/>
          <a:lstStyle/>
          <a:p>
            <a:r>
              <a:rPr lang="en-US" dirty="0"/>
              <a:t>Questions?</a:t>
            </a:r>
          </a:p>
        </p:txBody>
      </p:sp>
      <p:sp>
        <p:nvSpPr>
          <p:cNvPr id="3" name="Subtitle 2">
            <a:extLst>
              <a:ext uri="{FF2B5EF4-FFF2-40B4-BE49-F238E27FC236}">
                <a16:creationId xmlns:a16="http://schemas.microsoft.com/office/drawing/2014/main" id="{559242BE-CBCD-4169-9C0F-7A62476DA82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95877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Opioid Use Disorder (OUD)	 </a:t>
            </a:r>
          </a:p>
        </p:txBody>
      </p:sp>
      <p:sp>
        <p:nvSpPr>
          <p:cNvPr id="3" name="Content Placeholder 2"/>
          <p:cNvSpPr>
            <a:spLocks noGrp="1"/>
          </p:cNvSpPr>
          <p:nvPr>
            <p:ph idx="1"/>
          </p:nvPr>
        </p:nvSpPr>
        <p:spPr/>
        <p:txBody>
          <a:bodyPr>
            <a:normAutofit/>
          </a:bodyPr>
          <a:lstStyle/>
          <a:p>
            <a:r>
              <a:rPr lang="en-US" dirty="0"/>
              <a:t>OUD is defined as “a problematic pattern of opioid use leading to clinically significant impairment or distress” </a:t>
            </a:r>
            <a:r>
              <a:rPr lang="en-US" sz="1000" dirty="0"/>
              <a:t>(CDC, 2021)</a:t>
            </a:r>
          </a:p>
          <a:p>
            <a:pPr lvl="1"/>
            <a:r>
              <a:rPr lang="en-US" dirty="0"/>
              <a:t>Can be prescribed, diverted, or illicit opioids</a:t>
            </a:r>
          </a:p>
          <a:p>
            <a:pPr lvl="1"/>
            <a:r>
              <a:rPr lang="en-US" dirty="0"/>
              <a:t>People can use opioids without meeting criteria</a:t>
            </a:r>
          </a:p>
          <a:p>
            <a:pPr lvl="1"/>
            <a:r>
              <a:rPr lang="en-US" dirty="0"/>
              <a:t>Dependency on opioids is not diagnostic for OUD</a:t>
            </a:r>
          </a:p>
          <a:p>
            <a:pPr lvl="1"/>
            <a:r>
              <a:rPr lang="en-US" dirty="0"/>
              <a:t>Recovery from OUD does not require abstinence from opioids</a:t>
            </a:r>
          </a:p>
          <a:p>
            <a:pPr lvl="1"/>
            <a:r>
              <a:rPr lang="en-US" dirty="0"/>
              <a:t>OUD can have periods of remission and relapse</a:t>
            </a:r>
          </a:p>
          <a:p>
            <a:pPr lvl="1"/>
            <a:r>
              <a:rPr lang="en-US" dirty="0"/>
              <a:t>Patients with OUD are at risk for fatal opioid overdose, even on MOUD</a:t>
            </a:r>
          </a:p>
          <a:p>
            <a:pPr marL="457178" lvl="1" indent="0">
              <a:buNone/>
            </a:pPr>
            <a:endParaRPr lang="en-US" dirty="0"/>
          </a:p>
          <a:p>
            <a:pPr marL="0" indent="0">
              <a:buNone/>
            </a:pPr>
            <a:endParaRPr lang="en-US" dirty="0"/>
          </a:p>
        </p:txBody>
      </p:sp>
    </p:spTree>
    <p:extLst>
      <p:ext uri="{BB962C8B-B14F-4D97-AF65-F5344CB8AC3E}">
        <p14:creationId xmlns:p14="http://schemas.microsoft.com/office/powerpoint/2010/main" val="563533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Risk Factors for Opioid Overdose</a:t>
            </a:r>
            <a:endParaRPr lang="en-US" dirty="0"/>
          </a:p>
        </p:txBody>
      </p:sp>
      <p:sp>
        <p:nvSpPr>
          <p:cNvPr id="3" name="Content Placeholder 2"/>
          <p:cNvSpPr>
            <a:spLocks noGrp="1"/>
          </p:cNvSpPr>
          <p:nvPr>
            <p:ph idx="1"/>
          </p:nvPr>
        </p:nvSpPr>
        <p:spPr/>
        <p:txBody>
          <a:bodyPr>
            <a:normAutofit/>
          </a:bodyPr>
          <a:lstStyle/>
          <a:p>
            <a:pPr lvl="0"/>
            <a:r>
              <a:rPr lang="en-US" sz="2400" dirty="0">
                <a:effectLst/>
                <a:latin typeface="Calibri" panose="020F0502020204030204" pitchFamily="34" charset="0"/>
                <a:ea typeface="Calibri" panose="020F0502020204030204" pitchFamily="34" charset="0"/>
                <a:cs typeface="Calibri" panose="020F0502020204030204" pitchFamily="34" charset="0"/>
              </a:rPr>
              <a:t>Restarting opioid use after a break or change in type/dose. This includes after leaving jail or prison, OUD remission, and hospital admissions</a:t>
            </a:r>
          </a:p>
          <a:p>
            <a:r>
              <a:rPr lang="en-US" sz="2400" dirty="0">
                <a:effectLst/>
                <a:latin typeface="Calibri" panose="020F0502020204030204" pitchFamily="34" charset="0"/>
                <a:ea typeface="Calibri" panose="020F0502020204030204" pitchFamily="34" charset="0"/>
                <a:cs typeface="Calibri" panose="020F0502020204030204" pitchFamily="34" charset="0"/>
              </a:rPr>
              <a:t>Mixing opioids with other sedatives</a:t>
            </a:r>
          </a:p>
          <a:p>
            <a:r>
              <a:rPr lang="en-US" sz="2400" dirty="0">
                <a:effectLst/>
                <a:latin typeface="Calibri" panose="020F0502020204030204" pitchFamily="34" charset="0"/>
                <a:ea typeface="Calibri" panose="020F0502020204030204" pitchFamily="34" charset="0"/>
                <a:cs typeface="Calibri" panose="020F0502020204030204" pitchFamily="34" charset="0"/>
              </a:rPr>
              <a:t>Misusing and/or diverting prescription pain medication</a:t>
            </a:r>
          </a:p>
          <a:p>
            <a:r>
              <a:rPr lang="en-US" sz="2400" dirty="0">
                <a:effectLst/>
                <a:latin typeface="Calibri" panose="020F0502020204030204" pitchFamily="34" charset="0"/>
                <a:ea typeface="Calibri" panose="020F0502020204030204" pitchFamily="34" charset="0"/>
                <a:cs typeface="Calibri" panose="020F0502020204030204" pitchFamily="34" charset="0"/>
              </a:rPr>
              <a:t>Using any drug not obtained from a pharmacy </a:t>
            </a:r>
          </a:p>
          <a:p>
            <a:r>
              <a:rPr lang="en-US" sz="2400" dirty="0">
                <a:effectLst/>
                <a:latin typeface="Calibri" panose="020F0502020204030204" pitchFamily="34" charset="0"/>
                <a:ea typeface="Calibri" panose="020F0502020204030204" pitchFamily="34" charset="0"/>
                <a:cs typeface="Calibri" panose="020F0502020204030204" pitchFamily="34" charset="0"/>
              </a:rPr>
              <a:t>Comorbid cardiac, renal, or respiratory disease</a:t>
            </a:r>
          </a:p>
          <a:p>
            <a:r>
              <a:rPr lang="en-US" sz="2400" dirty="0">
                <a:effectLst/>
                <a:latin typeface="Calibri" panose="020F0502020204030204" pitchFamily="34" charset="0"/>
                <a:ea typeface="Calibri" panose="020F0502020204030204" pitchFamily="34" charset="0"/>
                <a:cs typeface="Calibri" panose="020F0502020204030204" pitchFamily="34" charset="0"/>
              </a:rPr>
              <a:t>Previous history of overdose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effectLst/>
                <a:latin typeface="Calibri" panose="020F0502020204030204" pitchFamily="34" charset="0"/>
                <a:ea typeface="Calibri" panose="020F0502020204030204" pitchFamily="34" charset="0"/>
                <a:cs typeface="Calibri" panose="020F0502020204030204" pitchFamily="34" charset="0"/>
              </a:rPr>
              <a:t>Using opioids alone</a:t>
            </a:r>
          </a:p>
          <a:p>
            <a:pPr marL="0" indent="0">
              <a:buNone/>
            </a:pPr>
            <a:r>
              <a:rPr lang="en-US" sz="1000" dirty="0">
                <a:latin typeface="Calibri" panose="020F0502020204030204" pitchFamily="34" charset="0"/>
                <a:ea typeface="Calibri" panose="020F0502020204030204" pitchFamily="34" charset="0"/>
                <a:cs typeface="Calibri" panose="020F0502020204030204" pitchFamily="34" charset="0"/>
              </a:rPr>
              <a:t>Adapted from stopoverdose.org</a:t>
            </a:r>
            <a:endParaRPr lang="en-US" sz="1000" dirty="0">
              <a:effectLst/>
              <a:latin typeface="Calibri" panose="020F0502020204030204" pitchFamily="34" charset="0"/>
              <a:ea typeface="Calibri" panose="020F0502020204030204" pitchFamily="34" charset="0"/>
              <a:cs typeface="Calibri" panose="020F0502020204030204" pitchFamily="34" charset="0"/>
            </a:endParaRPr>
          </a:p>
          <a:p>
            <a:endParaRPr lang="en-US" sz="2400" dirty="0">
              <a:effectLst/>
              <a:latin typeface="Calibri" panose="020F0502020204030204" pitchFamily="34" charset="0"/>
              <a:ea typeface="Calibri" panose="020F0502020204030204" pitchFamily="34" charset="0"/>
              <a:cs typeface="Calibri" panose="020F0502020204030204" pitchFamily="34" charset="0"/>
            </a:endParaRPr>
          </a:p>
          <a:p>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lvl="0"/>
            <a:endParaRPr lang="en-US" sz="24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dirty="0"/>
          </a:p>
          <a:p>
            <a:endParaRPr lang="en-US" dirty="0"/>
          </a:p>
        </p:txBody>
      </p:sp>
    </p:spTree>
    <p:extLst>
      <p:ext uri="{BB962C8B-B14F-4D97-AF65-F5344CB8AC3E}">
        <p14:creationId xmlns:p14="http://schemas.microsoft.com/office/powerpoint/2010/main" val="4170086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Naloxone Review</a:t>
            </a:r>
            <a:endParaRPr lang="en-US" sz="1200" dirty="0"/>
          </a:p>
        </p:txBody>
      </p:sp>
      <p:sp>
        <p:nvSpPr>
          <p:cNvPr id="3" name="Content Placeholder 2"/>
          <p:cNvSpPr>
            <a:spLocks noGrp="1"/>
          </p:cNvSpPr>
          <p:nvPr>
            <p:ph idx="1"/>
          </p:nvPr>
        </p:nvSpPr>
        <p:spPr/>
        <p:txBody>
          <a:bodyPr>
            <a:normAutofit fontScale="92500" lnSpcReduction="10000"/>
          </a:bodyPr>
          <a:lstStyle/>
          <a:p>
            <a:pPr lvl="0"/>
            <a:r>
              <a:rPr lang="en-US" dirty="0">
                <a:latin typeface="Calibri" panose="020F0502020204030204" pitchFamily="34" charset="0"/>
                <a:ea typeface="Calibri" panose="020F0502020204030204" pitchFamily="34" charset="0"/>
                <a:cs typeface="Calibri" panose="020F0502020204030204" pitchFamily="34" charset="0"/>
              </a:rPr>
              <a:t>O</a:t>
            </a:r>
            <a:r>
              <a:rPr lang="en-US" sz="2400" dirty="0">
                <a:effectLst/>
                <a:latin typeface="Calibri" panose="020F0502020204030204" pitchFamily="34" charset="0"/>
                <a:ea typeface="Calibri" panose="020F0502020204030204" pitchFamily="34" charset="0"/>
                <a:cs typeface="Calibri" panose="020F0502020204030204" pitchFamily="34" charset="0"/>
              </a:rPr>
              <a:t>pioid antagonist that preferentially binds to opioid receptors</a:t>
            </a:r>
          </a:p>
          <a:p>
            <a:r>
              <a:rPr lang="en-US" sz="2400" dirty="0">
                <a:effectLst/>
                <a:latin typeface="Calibri" panose="020F0502020204030204" pitchFamily="34" charset="0"/>
                <a:ea typeface="Calibri" panose="020F0502020204030204" pitchFamily="34" charset="0"/>
                <a:cs typeface="Calibri" panose="020F0502020204030204" pitchFamily="34" charset="0"/>
              </a:rPr>
              <a:t>Will precipitate withdrawal symptoms in opioid dependent patients</a:t>
            </a:r>
          </a:p>
          <a:p>
            <a:pPr lvl="0"/>
            <a:r>
              <a:rPr lang="en-US" sz="2400" dirty="0">
                <a:effectLst/>
                <a:latin typeface="Calibri" panose="020F0502020204030204" pitchFamily="34" charset="0"/>
                <a:ea typeface="Calibri" panose="020F0502020204030204" pitchFamily="34" charset="0"/>
                <a:cs typeface="Calibri" panose="020F0502020204030204" pitchFamily="34" charset="0"/>
              </a:rPr>
              <a:t>Duration of 30-90 minutes</a:t>
            </a:r>
          </a:p>
          <a:p>
            <a:pPr lvl="0"/>
            <a:r>
              <a:rPr lang="en-US" sz="2400" dirty="0">
                <a:effectLst/>
                <a:latin typeface="Calibri" panose="020F0502020204030204" pitchFamily="34" charset="0"/>
                <a:ea typeface="Calibri" panose="020F0502020204030204" pitchFamily="34" charset="0"/>
                <a:cs typeface="Calibri" panose="020F0502020204030204" pitchFamily="34" charset="0"/>
              </a:rPr>
              <a:t>Overdose symptoms may return as opioid agonists re-bind to receptors </a:t>
            </a:r>
          </a:p>
          <a:p>
            <a:r>
              <a:rPr lang="en-US" dirty="0">
                <a:latin typeface="Calibri" panose="020F0502020204030204" pitchFamily="34" charset="0"/>
                <a:ea typeface="Calibri" panose="020F0502020204030204" pitchFamily="34" charset="0"/>
                <a:cs typeface="Calibri" panose="020F0502020204030204" pitchFamily="34" charset="0"/>
              </a:rPr>
              <a:t>May require multiple doses (two come standard in a kit)</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p>
            <a:r>
              <a:rPr lang="en-US" sz="2400" dirty="0">
                <a:effectLst/>
                <a:latin typeface="Calibri" panose="020F0502020204030204" pitchFamily="34" charset="0"/>
                <a:ea typeface="Calibri" panose="020F0502020204030204" pitchFamily="34" charset="0"/>
                <a:cs typeface="Calibri" panose="020F0502020204030204" pitchFamily="34" charset="0"/>
              </a:rPr>
              <a:t>Can be safely administered by injection or nasal spray by train</a:t>
            </a:r>
            <a:r>
              <a:rPr lang="en-US" dirty="0">
                <a:latin typeface="Calibri" panose="020F0502020204030204" pitchFamily="34" charset="0"/>
                <a:ea typeface="Calibri" panose="020F0502020204030204" pitchFamily="34" charset="0"/>
                <a:cs typeface="Calibri" panose="020F0502020204030204" pitchFamily="34" charset="0"/>
              </a:rPr>
              <a:t>ed non-medical community members</a:t>
            </a:r>
          </a:p>
          <a:p>
            <a:r>
              <a:rPr lang="en-US" sz="2400" dirty="0">
                <a:effectLst/>
                <a:latin typeface="Calibri" panose="020F0502020204030204" pitchFamily="34" charset="0"/>
                <a:ea typeface="Calibri" panose="020F0502020204030204" pitchFamily="34" charset="0"/>
                <a:cs typeface="Calibri" panose="020F0502020204030204" pitchFamily="34" charset="0"/>
              </a:rPr>
              <a:t>Availability </a:t>
            </a:r>
            <a:r>
              <a:rPr lang="en-US" dirty="0">
                <a:latin typeface="Calibri" panose="020F0502020204030204" pitchFamily="34" charset="0"/>
                <a:ea typeface="Calibri" panose="020F0502020204030204" pitchFamily="34" charset="0"/>
                <a:cs typeface="Calibri" panose="020F0502020204030204" pitchFamily="34" charset="0"/>
              </a:rPr>
              <a:t>decreases mortality and</a:t>
            </a:r>
            <a:r>
              <a:rPr lang="en-US" sz="2400" dirty="0">
                <a:effectLst/>
                <a:latin typeface="Calibri" panose="020F0502020204030204" pitchFamily="34" charset="0"/>
                <a:ea typeface="Calibri" panose="020F0502020204030204" pitchFamily="34" charset="0"/>
                <a:cs typeface="Calibri" panose="020F0502020204030204" pitchFamily="34" charset="0"/>
              </a:rPr>
              <a:t> does not increase </a:t>
            </a:r>
            <a:r>
              <a:rPr lang="en-US" dirty="0">
                <a:latin typeface="Calibri" panose="020F0502020204030204" pitchFamily="34" charset="0"/>
                <a:ea typeface="Calibri" panose="020F0502020204030204" pitchFamily="34" charset="0"/>
                <a:cs typeface="Calibri" panose="020F0502020204030204" pitchFamily="34" charset="0"/>
              </a:rPr>
              <a:t>opioid use, risk taking behaviors, or other harms. </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1100" dirty="0">
                <a:effectLst/>
                <a:latin typeface="Calibri" panose="020F0502020204030204" pitchFamily="34" charset="0"/>
                <a:ea typeface="Calibri" panose="020F0502020204030204" pitchFamily="34" charset="0"/>
                <a:cs typeface="Calibri" panose="020F0502020204030204" pitchFamily="34" charset="0"/>
              </a:rPr>
              <a:t>Adapted from WA DOH </a:t>
            </a:r>
          </a:p>
          <a:p>
            <a:pPr marL="0" indent="0">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lvl="0"/>
            <a:endParaRPr lang="en-US" sz="24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dirty="0"/>
          </a:p>
          <a:p>
            <a:endParaRPr lang="en-US" dirty="0"/>
          </a:p>
        </p:txBody>
      </p:sp>
    </p:spTree>
    <p:extLst>
      <p:ext uri="{BB962C8B-B14F-4D97-AF65-F5344CB8AC3E}">
        <p14:creationId xmlns:p14="http://schemas.microsoft.com/office/powerpoint/2010/main" val="3702436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4F7B-1A82-4F15-B36A-5BEC7C069A92}"/>
              </a:ext>
            </a:extLst>
          </p:cNvPr>
          <p:cNvSpPr>
            <a:spLocks noGrp="1"/>
          </p:cNvSpPr>
          <p:nvPr>
            <p:ph type="ctrTitle"/>
          </p:nvPr>
        </p:nvSpPr>
        <p:spPr/>
        <p:txBody>
          <a:bodyPr/>
          <a:lstStyle/>
          <a:p>
            <a:r>
              <a:rPr lang="en-US" dirty="0"/>
              <a:t>Naloxone Distribution Program</a:t>
            </a:r>
          </a:p>
        </p:txBody>
      </p:sp>
      <p:sp>
        <p:nvSpPr>
          <p:cNvPr id="3" name="Subtitle 2">
            <a:extLst>
              <a:ext uri="{FF2B5EF4-FFF2-40B4-BE49-F238E27FC236}">
                <a16:creationId xmlns:a16="http://schemas.microsoft.com/office/drawing/2014/main" id="{6ECDFCEC-5529-43E5-95A9-3D14D918D53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6184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Workflow</a:t>
            </a:r>
          </a:p>
        </p:txBody>
      </p:sp>
      <p:sp>
        <p:nvSpPr>
          <p:cNvPr id="3" name="Content Placeholder 2"/>
          <p:cNvSpPr>
            <a:spLocks noGrp="1"/>
          </p:cNvSpPr>
          <p:nvPr>
            <p:ph idx="1"/>
          </p:nvPr>
        </p:nvSpPr>
        <p:spPr/>
        <p:txBody>
          <a:bodyPr>
            <a:normAutofit/>
          </a:bodyPr>
          <a:lstStyle/>
          <a:p>
            <a:pPr lvl="0"/>
            <a:r>
              <a:rPr lang="en-US" sz="2400" dirty="0">
                <a:effectLst/>
                <a:latin typeface="Calibri" panose="020F0502020204030204" pitchFamily="34" charset="0"/>
                <a:ea typeface="Calibri" panose="020F0502020204030204" pitchFamily="34" charset="0"/>
                <a:cs typeface="Calibri" panose="020F0502020204030204" pitchFamily="34" charset="0"/>
              </a:rPr>
              <a:t>Inclusion Criteri</a:t>
            </a:r>
            <a:r>
              <a:rPr lang="en-US" dirty="0">
                <a:latin typeface="Calibri" panose="020F0502020204030204" pitchFamily="34" charset="0"/>
                <a:ea typeface="Calibri" panose="020F0502020204030204" pitchFamily="34" charset="0"/>
                <a:cs typeface="Calibri" panose="020F0502020204030204" pitchFamily="34" charset="0"/>
              </a:rPr>
              <a:t>a/</a:t>
            </a:r>
            <a:r>
              <a:rPr lang="en-US" sz="2400" dirty="0">
                <a:effectLst/>
                <a:latin typeface="Calibri" panose="020F0502020204030204" pitchFamily="34" charset="0"/>
                <a:ea typeface="Calibri" panose="020F0502020204030204" pitchFamily="34" charset="0"/>
                <a:cs typeface="Calibri" panose="020F0502020204030204" pitchFamily="34" charset="0"/>
              </a:rPr>
              <a:t>Screening Protocol</a:t>
            </a:r>
          </a:p>
          <a:p>
            <a:pPr lvl="0"/>
            <a:r>
              <a:rPr lang="en-US" dirty="0">
                <a:latin typeface="Calibri" panose="020F0502020204030204" pitchFamily="34" charset="0"/>
                <a:ea typeface="Calibri" panose="020F0502020204030204" pitchFamily="34" charset="0"/>
                <a:cs typeface="Calibri" panose="020F0502020204030204" pitchFamily="34" charset="0"/>
              </a:rPr>
              <a:t>Agency’s specific distribution protocol </a:t>
            </a:r>
          </a:p>
          <a:p>
            <a:pPr lvl="0"/>
            <a:r>
              <a:rPr lang="en-US" sz="2400" dirty="0">
                <a:effectLst/>
                <a:latin typeface="Calibri" panose="020F0502020204030204" pitchFamily="34" charset="0"/>
                <a:ea typeface="Calibri" panose="020F0502020204030204" pitchFamily="34" charset="0"/>
                <a:cs typeface="Calibri" panose="020F0502020204030204" pitchFamily="34" charset="0"/>
              </a:rPr>
              <a:t>Patient Education</a:t>
            </a:r>
          </a:p>
          <a:p>
            <a:pPr lvl="0"/>
            <a:r>
              <a:rPr lang="en-US" sz="2400" dirty="0">
                <a:effectLst/>
                <a:latin typeface="Calibri" panose="020F0502020204030204" pitchFamily="34" charset="0"/>
                <a:ea typeface="Calibri" panose="020F0502020204030204" pitchFamily="34" charset="0"/>
                <a:cs typeface="Calibri" panose="020F0502020204030204" pitchFamily="34" charset="0"/>
              </a:rPr>
              <a:t>Documentation</a:t>
            </a:r>
          </a:p>
          <a:p>
            <a:pPr marL="0" lvl="0" indent="0">
              <a:buNone/>
            </a:pPr>
            <a:endParaRPr lang="en-US" sz="24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24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**This slide should bullet point each element of your programs workflow, and may include sections not listed above. Following this slide each bullet point should have its’ own slide that outlines the details of your agency’s policy and protocol. **</a:t>
            </a:r>
          </a:p>
          <a:p>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lvl="0"/>
            <a:endParaRPr lang="en-US" sz="24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dirty="0"/>
          </a:p>
          <a:p>
            <a:endParaRPr lang="en-US" dirty="0"/>
          </a:p>
        </p:txBody>
      </p:sp>
    </p:spTree>
    <p:extLst>
      <p:ext uri="{BB962C8B-B14F-4D97-AF65-F5344CB8AC3E}">
        <p14:creationId xmlns:p14="http://schemas.microsoft.com/office/powerpoint/2010/main" val="3923617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Inclusion Criteria and Screening</a:t>
            </a:r>
          </a:p>
        </p:txBody>
      </p:sp>
      <p:sp>
        <p:nvSpPr>
          <p:cNvPr id="3" name="Content Placeholder 2"/>
          <p:cNvSpPr>
            <a:spLocks noGrp="1"/>
          </p:cNvSpPr>
          <p:nvPr>
            <p:ph idx="1"/>
          </p:nvPr>
        </p:nvSpPr>
        <p:spPr/>
        <p:txBody>
          <a:bodyPr>
            <a:normAutofit lnSpcReduction="10000"/>
          </a:bodyPr>
          <a:lstStyle/>
          <a:p>
            <a:pPr lvl="0"/>
            <a:r>
              <a:rPr lang="en-US" sz="2400" dirty="0">
                <a:effectLst/>
                <a:latin typeface="Calibri" panose="020F0502020204030204" pitchFamily="34" charset="0"/>
                <a:ea typeface="Calibri" panose="020F0502020204030204" pitchFamily="34" charset="0"/>
                <a:cs typeface="Calibri" panose="020F0502020204030204" pitchFamily="34" charset="0"/>
              </a:rPr>
              <a:t>Inclusion Criteri</a:t>
            </a:r>
            <a:r>
              <a:rPr lang="en-US" dirty="0">
                <a:latin typeface="Calibri" panose="020F0502020204030204" pitchFamily="34" charset="0"/>
                <a:ea typeface="Calibri" panose="020F0502020204030204" pitchFamily="34" charset="0"/>
                <a:cs typeface="Calibri" panose="020F0502020204030204" pitchFamily="34" charset="0"/>
              </a:rPr>
              <a:t>a </a:t>
            </a:r>
          </a:p>
          <a:p>
            <a:pPr lvl="1"/>
            <a:r>
              <a:rPr lang="en-US" dirty="0">
                <a:latin typeface="Calibri" panose="020F0502020204030204" pitchFamily="34" charset="0"/>
                <a:ea typeface="Calibri" panose="020F0502020204030204" pitchFamily="34" charset="0"/>
                <a:cs typeface="Calibri" panose="020F0502020204030204" pitchFamily="34" charset="0"/>
              </a:rPr>
              <a:t>Symptoms of Opioid Use Disorder</a:t>
            </a:r>
          </a:p>
          <a:p>
            <a:pPr lvl="1"/>
            <a:r>
              <a:rPr lang="en-US" dirty="0">
                <a:latin typeface="Calibri" panose="020F0502020204030204" pitchFamily="34" charset="0"/>
                <a:ea typeface="Calibri" panose="020F0502020204030204" pitchFamily="34" charset="0"/>
                <a:cs typeface="Calibri" panose="020F0502020204030204" pitchFamily="34" charset="0"/>
              </a:rPr>
              <a:t>Reported use of opioids outside legal authority</a:t>
            </a:r>
          </a:p>
          <a:p>
            <a:r>
              <a:rPr lang="en-US" dirty="0">
                <a:latin typeface="Calibri" panose="020F0502020204030204" pitchFamily="34" charset="0"/>
                <a:ea typeface="Calibri" panose="020F0502020204030204" pitchFamily="34" charset="0"/>
                <a:cs typeface="Calibri" panose="020F0502020204030204" pitchFamily="34" charset="0"/>
              </a:rPr>
              <a:t>Exceptions</a:t>
            </a:r>
          </a:p>
          <a:p>
            <a:pPr lvl="1"/>
            <a:r>
              <a:rPr lang="en-US" dirty="0">
                <a:latin typeface="Calibri" panose="020F0502020204030204" pitchFamily="34" charset="0"/>
                <a:ea typeface="Calibri" panose="020F0502020204030204" pitchFamily="34" charset="0"/>
                <a:cs typeface="Calibri" panose="020F0502020204030204" pitchFamily="34" charset="0"/>
              </a:rPr>
              <a:t>Provider clinical judgement</a:t>
            </a:r>
          </a:p>
          <a:p>
            <a:pPr lvl="1"/>
            <a:r>
              <a:rPr lang="en-US" dirty="0">
                <a:latin typeface="Calibri" panose="020F0502020204030204" pitchFamily="34" charset="0"/>
                <a:ea typeface="Calibri" panose="020F0502020204030204" pitchFamily="34" charset="0"/>
                <a:cs typeface="Calibri" panose="020F0502020204030204" pitchFamily="34" charset="0"/>
              </a:rPr>
              <a:t>Client already possesses naloxone</a:t>
            </a:r>
          </a:p>
          <a:p>
            <a:pPr lvl="1"/>
            <a:r>
              <a:rPr lang="en-US" dirty="0">
                <a:latin typeface="Calibri" panose="020F0502020204030204" pitchFamily="34" charset="0"/>
                <a:ea typeface="Calibri" panose="020F0502020204030204" pitchFamily="34" charset="0"/>
                <a:cs typeface="Calibri" panose="020F0502020204030204" pitchFamily="34" charset="0"/>
              </a:rPr>
              <a:t>Client declines naloxone</a:t>
            </a:r>
          </a:p>
          <a:p>
            <a:pPr lvl="0"/>
            <a:r>
              <a:rPr lang="en-US" sz="2400" dirty="0">
                <a:effectLst/>
                <a:latin typeface="Calibri" panose="020F0502020204030204" pitchFamily="34" charset="0"/>
                <a:ea typeface="Calibri" panose="020F0502020204030204" pitchFamily="34" charset="0"/>
                <a:cs typeface="Calibri" panose="020F0502020204030204" pitchFamily="34" charset="0"/>
              </a:rPr>
              <a:t>Screening Protocol or Tool</a:t>
            </a:r>
          </a:p>
          <a:p>
            <a:pPr marL="0" lvl="0" indent="0">
              <a:buNone/>
            </a:pPr>
            <a:endParaRPr lang="en-US" sz="24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24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**This slide should detail the inclusion criteria and screening process determined by your organization as written in agency policy**</a:t>
            </a:r>
          </a:p>
          <a:p>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lvl="0"/>
            <a:endParaRPr lang="en-US" sz="24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dirty="0"/>
          </a:p>
          <a:p>
            <a:endParaRPr lang="en-US" dirty="0"/>
          </a:p>
        </p:txBody>
      </p:sp>
    </p:spTree>
    <p:extLst>
      <p:ext uri="{BB962C8B-B14F-4D97-AF65-F5344CB8AC3E}">
        <p14:creationId xmlns:p14="http://schemas.microsoft.com/office/powerpoint/2010/main" val="2477567592"/>
      </p:ext>
    </p:extLst>
  </p:cSld>
  <p:clrMapOvr>
    <a:masterClrMapping/>
  </p:clrMapOvr>
</p:sld>
</file>

<file path=ppt/theme/theme1.xml><?xml version="1.0" encoding="utf-8"?>
<a:theme xmlns:a="http://schemas.openxmlformats.org/drawingml/2006/main" name="Office Theme">
  <a:themeElements>
    <a:clrScheme name="HCA">
      <a:dk1>
        <a:srgbClr val="000000"/>
      </a:dk1>
      <a:lt1>
        <a:sysClr val="window" lastClr="FFFFFF"/>
      </a:lt1>
      <a:dk2>
        <a:srgbClr val="151F6D"/>
      </a:dk2>
      <a:lt2>
        <a:srgbClr val="F8E08E"/>
      </a:lt2>
      <a:accent1>
        <a:srgbClr val="0077C8"/>
      </a:accent1>
      <a:accent2>
        <a:srgbClr val="97D700"/>
      </a:accent2>
      <a:accent3>
        <a:srgbClr val="509E2F"/>
      </a:accent3>
      <a:accent4>
        <a:srgbClr val="925D9C"/>
      </a:accent4>
      <a:accent5>
        <a:srgbClr val="F2A900"/>
      </a:accent5>
      <a:accent6>
        <a:srgbClr val="FF671F"/>
      </a:accent6>
      <a:hlink>
        <a:srgbClr val="5B7F95"/>
      </a:hlink>
      <a:folHlink>
        <a:srgbClr val="CBA052"/>
      </a:folHlink>
    </a:clrScheme>
    <a:fontScheme name="Custom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HCA">
      <a:dk1>
        <a:srgbClr val="000000"/>
      </a:dk1>
      <a:lt1>
        <a:sysClr val="window" lastClr="FFFFFF"/>
      </a:lt1>
      <a:dk2>
        <a:srgbClr val="151F6D"/>
      </a:dk2>
      <a:lt2>
        <a:srgbClr val="F8E08E"/>
      </a:lt2>
      <a:accent1>
        <a:srgbClr val="0077C8"/>
      </a:accent1>
      <a:accent2>
        <a:srgbClr val="97D700"/>
      </a:accent2>
      <a:accent3>
        <a:srgbClr val="509E2F"/>
      </a:accent3>
      <a:accent4>
        <a:srgbClr val="925D9C"/>
      </a:accent4>
      <a:accent5>
        <a:srgbClr val="F2A900"/>
      </a:accent5>
      <a:accent6>
        <a:srgbClr val="FF671F"/>
      </a:accent6>
      <a:hlink>
        <a:srgbClr val="5B7F95"/>
      </a:hlink>
      <a:folHlink>
        <a:srgbClr val="CBA052"/>
      </a:folHlink>
    </a:clrScheme>
    <a:fontScheme name="Custom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HCA">
      <a:dk1>
        <a:srgbClr val="000000"/>
      </a:dk1>
      <a:lt1>
        <a:sysClr val="window" lastClr="FFFFFF"/>
      </a:lt1>
      <a:dk2>
        <a:srgbClr val="151F6D"/>
      </a:dk2>
      <a:lt2>
        <a:srgbClr val="F8E08E"/>
      </a:lt2>
      <a:accent1>
        <a:srgbClr val="0077C8"/>
      </a:accent1>
      <a:accent2>
        <a:srgbClr val="97D700"/>
      </a:accent2>
      <a:accent3>
        <a:srgbClr val="509E2F"/>
      </a:accent3>
      <a:accent4>
        <a:srgbClr val="925D9C"/>
      </a:accent4>
      <a:accent5>
        <a:srgbClr val="F2A900"/>
      </a:accent5>
      <a:accent6>
        <a:srgbClr val="FF671F"/>
      </a:accent6>
      <a:hlink>
        <a:srgbClr val="5B7F95"/>
      </a:hlink>
      <a:folHlink>
        <a:srgbClr val="CBA052"/>
      </a:folHlink>
    </a:clrScheme>
    <a:fontScheme name="Custom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HCA">
      <a:dk1>
        <a:srgbClr val="000000"/>
      </a:dk1>
      <a:lt1>
        <a:sysClr val="window" lastClr="FFFFFF"/>
      </a:lt1>
      <a:dk2>
        <a:srgbClr val="151F6D"/>
      </a:dk2>
      <a:lt2>
        <a:srgbClr val="F8E08E"/>
      </a:lt2>
      <a:accent1>
        <a:srgbClr val="0077C8"/>
      </a:accent1>
      <a:accent2>
        <a:srgbClr val="97D700"/>
      </a:accent2>
      <a:accent3>
        <a:srgbClr val="509E2F"/>
      </a:accent3>
      <a:accent4>
        <a:srgbClr val="CBA052"/>
      </a:accent4>
      <a:accent5>
        <a:srgbClr val="F2A900"/>
      </a:accent5>
      <a:accent6>
        <a:srgbClr val="FF671F"/>
      </a:accent6>
      <a:hlink>
        <a:srgbClr val="5B7F95"/>
      </a:hlink>
      <a:folHlink>
        <a:srgbClr val="925D9C"/>
      </a:folHlink>
    </a:clrScheme>
    <a:fontScheme name="Custom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10890</TotalTime>
  <Words>2030</Words>
  <Application>Microsoft Office PowerPoint</Application>
  <PresentationFormat>On-screen Show (4:3)</PresentationFormat>
  <Paragraphs>201</Paragraphs>
  <Slides>31</Slides>
  <Notes>13</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31</vt:i4>
      </vt:variant>
    </vt:vector>
  </HeadingPairs>
  <TitlesOfParts>
    <vt:vector size="39" baseType="lpstr">
      <vt:lpstr>Arial</vt:lpstr>
      <vt:lpstr>Calibri</vt:lpstr>
      <vt:lpstr>Segoe UI</vt:lpstr>
      <vt:lpstr>Segoe UI Semibold</vt:lpstr>
      <vt:lpstr>Office Theme</vt:lpstr>
      <vt:lpstr>3_Office Theme</vt:lpstr>
      <vt:lpstr>4_Office Theme</vt:lpstr>
      <vt:lpstr>1_Office Theme</vt:lpstr>
      <vt:lpstr>BHA Staff Education SB 5195 Template</vt:lpstr>
      <vt:lpstr>Overview  </vt:lpstr>
      <vt:lpstr>Learning Objectives  </vt:lpstr>
      <vt:lpstr>Opioid Use Disorder (OUD)  </vt:lpstr>
      <vt:lpstr>Risk Factors for Opioid Overdose</vt:lpstr>
      <vt:lpstr>Naloxone Review</vt:lpstr>
      <vt:lpstr>Naloxone Distribution Program</vt:lpstr>
      <vt:lpstr>Workflow</vt:lpstr>
      <vt:lpstr>Inclusion Criteria and Screening</vt:lpstr>
      <vt:lpstr>Agency Distribution Protocol </vt:lpstr>
      <vt:lpstr>Sample Workflow (example) </vt:lpstr>
      <vt:lpstr>Required Patient Education</vt:lpstr>
      <vt:lpstr>HCA Overdose Prevention &amp; Directions for Use (Side 1/2)</vt:lpstr>
      <vt:lpstr>HCA Overdose Prevention &amp; Directions for Use (Side 2/2)</vt:lpstr>
      <vt:lpstr>HCA Overdose Prevention &amp; Directions for Use resources</vt:lpstr>
      <vt:lpstr>Client Education Video</vt:lpstr>
      <vt:lpstr>HCA Harm Reduction and Medications for OUD: Harm Reduction Strategies</vt:lpstr>
      <vt:lpstr>HCA Harm Reduction and Medications for OUD: Harm Reduction Services</vt:lpstr>
      <vt:lpstr>HCA Harm Reduction and Medications for OUD: MOUD</vt:lpstr>
      <vt:lpstr>Optional Sample Distribution Signature Sheet</vt:lpstr>
      <vt:lpstr>Documentation Requirements</vt:lpstr>
      <vt:lpstr>Engaging and supporting people who use drugs</vt:lpstr>
      <vt:lpstr>“First, Do No Harm”</vt:lpstr>
      <vt:lpstr>Moving Through Judgement</vt:lpstr>
      <vt:lpstr>Myths about Drug Use </vt:lpstr>
      <vt:lpstr>Facts about Drug Use</vt:lpstr>
      <vt:lpstr>Language Matters  </vt:lpstr>
      <vt:lpstr>Defining Recovery</vt:lpstr>
      <vt:lpstr>Sample Engagement Approach   </vt:lpstr>
      <vt:lpstr>Wrap-Up  </vt:lpstr>
      <vt:lpstr>Questions?</vt:lpstr>
    </vt:vector>
  </TitlesOfParts>
  <Company>WA State Health Care Authority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Grigg, Brenda E (HCA)</dc:creator>
  <cp:lastModifiedBy>Thoemke, Melissa M (HCA)</cp:lastModifiedBy>
  <cp:revision>109</cp:revision>
  <dcterms:created xsi:type="dcterms:W3CDTF">2018-03-14T18:03:33Z</dcterms:created>
  <dcterms:modified xsi:type="dcterms:W3CDTF">2022-01-10T20:32:27Z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520fa42-cf58-4c22-8b93-58cf1d3bd1cb_Enabled">
    <vt:lpwstr>true</vt:lpwstr>
  </property>
  <property fmtid="{D5CDD505-2E9C-101B-9397-08002B2CF9AE}" pid="3" name="MSIP_Label_1520fa42-cf58-4c22-8b93-58cf1d3bd1cb_SetDate">
    <vt:lpwstr>2021-11-15T23:34:00Z</vt:lpwstr>
  </property>
  <property fmtid="{D5CDD505-2E9C-101B-9397-08002B2CF9AE}" pid="4" name="MSIP_Label_1520fa42-cf58-4c22-8b93-58cf1d3bd1cb_Method">
    <vt:lpwstr>Standard</vt:lpwstr>
  </property>
  <property fmtid="{D5CDD505-2E9C-101B-9397-08002B2CF9AE}" pid="5" name="MSIP_Label_1520fa42-cf58-4c22-8b93-58cf1d3bd1cb_Name">
    <vt:lpwstr>Public Information</vt:lpwstr>
  </property>
  <property fmtid="{D5CDD505-2E9C-101B-9397-08002B2CF9AE}" pid="6" name="MSIP_Label_1520fa42-cf58-4c22-8b93-58cf1d3bd1cb_SiteId">
    <vt:lpwstr>11d0e217-264e-400a-8ba0-57dcc127d72d</vt:lpwstr>
  </property>
  <property fmtid="{D5CDD505-2E9C-101B-9397-08002B2CF9AE}" pid="7" name="MSIP_Label_1520fa42-cf58-4c22-8b93-58cf1d3bd1cb_ActionId">
    <vt:lpwstr>e69e5be9-10a4-40af-a280-7012d8fcd3bc</vt:lpwstr>
  </property>
  <property fmtid="{D5CDD505-2E9C-101B-9397-08002B2CF9AE}" pid="8" name="MSIP_Label_1520fa42-cf58-4c22-8b93-58cf1d3bd1cb_ContentBits">
    <vt:lpwstr>0</vt:lpwstr>
  </property>
</Properties>
</file>