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7" r:id="rId5"/>
    <p:sldMasterId id="2147483707" r:id="rId6"/>
    <p:sldMasterId id="2147483673" r:id="rId7"/>
    <p:sldMasterId id="2147483710" r:id="rId8"/>
  </p:sldMasterIdLst>
  <p:notesMasterIdLst>
    <p:notesMasterId r:id="rId36"/>
  </p:notesMasterIdLst>
  <p:sldIdLst>
    <p:sldId id="257" r:id="rId9"/>
    <p:sldId id="2145705677" r:id="rId10"/>
    <p:sldId id="2145705712" r:id="rId11"/>
    <p:sldId id="2145705725" r:id="rId12"/>
    <p:sldId id="2145705670" r:id="rId13"/>
    <p:sldId id="2145705718" r:id="rId14"/>
    <p:sldId id="2145705713" r:id="rId15"/>
    <p:sldId id="2145705715" r:id="rId16"/>
    <p:sldId id="2145705717" r:id="rId17"/>
    <p:sldId id="2145705700" r:id="rId18"/>
    <p:sldId id="2145705726" r:id="rId19"/>
    <p:sldId id="2145705723" r:id="rId20"/>
    <p:sldId id="2145705696" r:id="rId21"/>
    <p:sldId id="2145705719" r:id="rId22"/>
    <p:sldId id="2145705720" r:id="rId23"/>
    <p:sldId id="2145705721" r:id="rId24"/>
    <p:sldId id="2145705722" r:id="rId25"/>
    <p:sldId id="2145705724" r:id="rId26"/>
    <p:sldId id="2145705691" r:id="rId27"/>
    <p:sldId id="2145705690" r:id="rId28"/>
    <p:sldId id="2145705692" r:id="rId29"/>
    <p:sldId id="2145705693" r:id="rId30"/>
    <p:sldId id="2145705683" r:id="rId31"/>
    <p:sldId id="2145705695" r:id="rId32"/>
    <p:sldId id="2145705697" r:id="rId33"/>
    <p:sldId id="2145705699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FACA0E-E7C7-426E-9F52-0856B5261CAB}" name="Klein, Evan (HCA)" initials="KE(" userId="S::evan.klein@hca.wa.gov::e0dc2113-b019-40b4-8253-c92612e578d4" providerId="AD"/>
  <p188:author id="{269F8F4B-1922-8238-4414-6C2E7FD5F25A}" name="Newman, Katryna (HCA)" initials="NK(" userId="S::katryna.newman@hca.wa.gov::060fede5-2c36-48b5-a755-03d74384eb33" providerId="AD"/>
  <p188:author id="{0AC97AA1-EFF3-B7EF-704F-AE533A1641AD}" name="Carrell, Rebecca (HCA)" initials="RC" userId="S::rebecca.carrell@hca.wa.gov::2fb13acc-1ec3-4e10-81d8-66fbec8d0aa8" providerId="AD"/>
  <p188:author id="{DFC668FE-8505-E155-7994-ADC83114F98F}" name="Altman, Joan" initials="AJ" userId="S::altmaj@WAHBExchange.org::a1193ad7-90bf-421d-b015-33d5bb0edb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D9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 autoAdjust="0"/>
    <p:restoredTop sz="88249" autoAdjust="0"/>
  </p:normalViewPr>
  <p:slideViewPr>
    <p:cSldViewPr snapToGrid="0">
      <p:cViewPr varScale="1">
        <p:scale>
          <a:sx n="59" d="100"/>
          <a:sy n="59" d="100"/>
        </p:scale>
        <p:origin x="126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C61B-21B2-4DA6-B8B3-F76571739C6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92E0B-5BAA-43B7-8F48-3C44F32B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5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56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88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2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94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90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74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99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8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07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83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4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498729-8E0E-452C-9DE5-20C4280E68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8339" y="5310000"/>
            <a:ext cx="4536000" cy="1548000"/>
          </a:xfrm>
          <a:solidFill>
            <a:schemeClr val="bg1">
              <a:lumMod val="85000"/>
              <a:alpha val="80000"/>
            </a:schemeClr>
          </a:solidFill>
        </p:spPr>
        <p:txBody>
          <a:bodyPr lIns="288000" tIns="25200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Additional Stage Title 02</a:t>
            </a:r>
          </a:p>
          <a:p>
            <a:pPr lvl="1"/>
            <a:r>
              <a:rPr lang="en-US" noProof="0"/>
              <a:t>Lorem ipsum dolor sit amet, consectetuer adipiscing elit, sed diam nonummy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6ED01E-03BA-4CB7-BDDB-4A7F0B0DA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583" y="5310000"/>
            <a:ext cx="2778470" cy="1548000"/>
          </a:xfrm>
          <a:solidFill>
            <a:schemeClr val="bg1">
              <a:lumMod val="95000"/>
            </a:schemeClr>
          </a:solidFill>
        </p:spPr>
        <p:txBody>
          <a:bodyPr lIns="288000" tIns="25200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Additional Stage Title 01</a:t>
            </a:r>
          </a:p>
          <a:p>
            <a:pPr lvl="1"/>
            <a:r>
              <a:rPr lang="en-US" noProof="0"/>
              <a:t>Lorem ipsum dolor sit amet, consectetuer adipiscing elit, sed diam nonummy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0354" y="197121"/>
            <a:ext cx="10711545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80354" y="1786436"/>
            <a:ext cx="10711545" cy="330606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C51713D-9A60-48EF-A25A-764AEDE9E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6626" y="5310000"/>
            <a:ext cx="3103200" cy="1548000"/>
          </a:xfrm>
          <a:solidFill>
            <a:schemeClr val="bg1">
              <a:lumMod val="95000"/>
            </a:schemeClr>
          </a:solidFill>
        </p:spPr>
        <p:txBody>
          <a:bodyPr lIns="288000" tIns="25200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Additional Stage Title 3</a:t>
            </a:r>
          </a:p>
          <a:p>
            <a:pPr lvl="1"/>
            <a:r>
              <a:rPr lang="en-US" noProof="0"/>
              <a:t>Lorem ipsum dolor sit amet, consectetuer adipiscing elit, sed diam nonummy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3706AB-7768-4239-93C0-28F2AC35B71A}"/>
              </a:ext>
            </a:extLst>
          </p:cNvPr>
          <p:cNvCxnSpPr/>
          <p:nvPr userDrawn="1"/>
        </p:nvCxnSpPr>
        <p:spPr>
          <a:xfrm>
            <a:off x="787583" y="1181100"/>
            <a:ext cx="288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0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78" y="1825625"/>
            <a:ext cx="540082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4220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46" y="1681163"/>
            <a:ext cx="536452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046" y="2505075"/>
            <a:ext cx="536452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3517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35172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60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046" y="2321168"/>
            <a:ext cx="4839286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68560"/>
            <a:ext cx="10515600" cy="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0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3244" y="2152092"/>
            <a:ext cx="7158800" cy="2443401"/>
          </a:xfrm>
        </p:spPr>
        <p:txBody>
          <a:bodyPr anchor="b">
            <a:normAutofit/>
          </a:bodyPr>
          <a:lstStyle>
            <a:lvl1pPr algn="r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3244" y="4769708"/>
            <a:ext cx="7158800" cy="116153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10800000">
            <a:off x="6846411" y="4658517"/>
            <a:ext cx="3973989" cy="45720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524" y="5949521"/>
            <a:ext cx="2564231" cy="4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99803"/>
            <a:ext cx="5036234" cy="1969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12" y="2065307"/>
            <a:ext cx="5036234" cy="4014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612" y="1913209"/>
            <a:ext cx="5036234" cy="7044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612" y="2645755"/>
            <a:ext cx="5036234" cy="33892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3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5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21304" y="987425"/>
            <a:ext cx="44340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F3B8-A4A7-471D-A326-46F96E47E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B1098-F33F-416F-9A7D-CE6353047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A890D-5BE0-4F95-9C06-160EFF2C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A3E8D-AD59-494C-A5AF-94A6BED7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98596-A4F4-4445-9063-B94AF0C2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0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C138-16FC-4E12-8CB5-7315A5EA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DCB01-9920-4A17-B158-84AC506FE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472D3-5E75-4617-AC38-2BBE4D14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21DBF-6724-473D-9563-373B8E74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16B47-D0B5-4933-B023-9CBC455F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2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CC2C-862A-487E-9D25-4693A87F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B5B3B-7603-4AD0-83AC-33AE1AF8E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C216C-F0C0-4991-875D-8A9FE00C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435C-0D95-4106-9103-62C09EC4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7DFD-6A0F-474D-9C68-A46287B6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4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76B8-8F8C-4B5D-B11C-DA0D27A4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62B1-904E-4820-808F-99787B750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8A9A1-E87F-4AD9-857A-91BD0FE83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883BA-BD4C-4866-A515-316386D2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396AB-86BB-4A82-9173-C5922783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AAC01-F071-42A9-A521-A41AABC5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9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05E2-FEAE-4D5E-9C36-F3FC68E4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5B2E3-657F-4E29-8DB6-13534D8D8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5DD06-0022-468D-9AB1-B2C48E505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EF330-4115-413E-A751-7AC5FE503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43CA8-2490-4701-B45C-05C307127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E9DE6-F484-44F8-839C-9ED4B905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7070E-4435-418D-9116-7DE9E2E2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9109F-A785-44D1-AFEE-385C3510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06D9-8979-4B30-849E-76D17016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2E38F-5AC7-4E08-9DF0-C34BBC72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60553-59E4-4057-B9D5-5222BF93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D6E7B-974A-4D1F-8B6F-B70F4B29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06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8669B-E0C7-4189-B5B9-05E483F4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AC5D7-E147-4253-A8D5-E5D89707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58EF-895A-41A1-A387-1070C80B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4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657D-19CE-4936-96D4-3C47A75C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F54E-AF22-4593-ADDA-B8147B6C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783CA-8AEF-494C-BAE1-A727BB00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5C27C-69C7-4F23-AA42-E58EF283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2DEF7-79FD-40A5-86CB-6176F460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9FAD0-71D7-4417-B938-080CDFA2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3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EB2C-B2C6-4ED3-A897-347379F1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04272-6730-4B2C-9A08-8F446C78B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76621-C7D1-4515-8B64-E27182CA1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9CF40-3913-4DF2-A1A2-D303BAC8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B889A-3E41-4674-B57B-EAEBDB75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4224D-4EFF-4326-AE18-7D65ADDC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7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A567-6F3E-407D-8D0F-8953767F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8E73-30A5-4186-ADC8-A69312155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7D74C-128C-48D9-82B6-F5EE2B7B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A16EF-681E-459B-8155-1DFD06CB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A5A22-574D-4BCB-86FE-34F68129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31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51E8F-029E-427B-B92A-3F88429AF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82566-29F1-4B6F-BB8A-2AD0E538F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D98B7-B26B-4674-ACAA-1BBA140C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3937-F03A-41DC-BE4C-025F453F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640D-4C38-4DE3-8F25-591F0AD1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46" y="1681163"/>
            <a:ext cx="53645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046" y="2505075"/>
            <a:ext cx="5364529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422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220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37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0048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68560"/>
            <a:ext cx="10515600" cy="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046" y="2321168"/>
            <a:ext cx="4839286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046" y="2321168"/>
            <a:ext cx="4839286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1.w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jp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11" Type="http://schemas.openxmlformats.org/officeDocument/2006/relationships/image" Target="../media/image14.wmf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wmf"/><Relationship Id="rId14" Type="http://schemas.openxmlformats.org/officeDocument/2006/relationships/image" Target="../media/image1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10526150" cy="95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3706"/>
            <a:ext cx="10515600" cy="423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101" y="6182751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95" r:id="rId8"/>
    <p:sldLayoutId id="2147483696" r:id="rId9"/>
    <p:sldLayoutId id="214748370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4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6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7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113" y="6381750"/>
            <a:ext cx="1958975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981200" y="6381750"/>
            <a:ext cx="1958975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973513" y="6381750"/>
            <a:ext cx="979488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984750" y="6381750"/>
            <a:ext cx="490538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788" y="633046"/>
            <a:ext cx="9978773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788" y="1825629"/>
            <a:ext cx="9978773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13" y="6497329"/>
            <a:ext cx="920263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730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6"/>
        </a:buBlip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4" y="0"/>
              <a:ext cx="5988237" cy="6858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668086" y="633046"/>
            <a:ext cx="493776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668086" y="1825625"/>
            <a:ext cx="493776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9" r:id="rId3"/>
    <p:sldLayoutId id="2147483681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1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2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EDF4B-9E62-4229-84A6-E4D58AC7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9E546-53E4-4040-B082-D256CC3B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F98D7-DBB6-415B-96F7-23524DE28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19DB-5A24-4123-9A33-6404541E593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B5B1-B60D-4306-A885-BF1960D73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C594-AFA8-4189-83E8-D51ADDCCC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0843-CDC8-486C-99B8-B6655A60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.carrell@hca.wa.gov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377" y="2152092"/>
            <a:ext cx="6294166" cy="2443401"/>
          </a:xfrm>
        </p:spPr>
        <p:txBody>
          <a:bodyPr/>
          <a:lstStyle/>
          <a:p>
            <a:r>
              <a:rPr lang="en-US" dirty="0"/>
              <a:t>Apple Health Expansion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4769708"/>
            <a:ext cx="6294166" cy="1161535"/>
          </a:xfrm>
        </p:spPr>
        <p:txBody>
          <a:bodyPr/>
          <a:lstStyle/>
          <a:p>
            <a:r>
              <a:rPr lang="en-US" dirty="0"/>
              <a:t>Legislative Briefing</a:t>
            </a:r>
          </a:p>
          <a:p>
            <a:r>
              <a:rPr lang="en-US" dirty="0"/>
              <a:t>July 18, 2023</a:t>
            </a:r>
          </a:p>
        </p:txBody>
      </p:sp>
    </p:spTree>
    <p:extLst>
      <p:ext uri="{BB962C8B-B14F-4D97-AF65-F5344CB8AC3E}">
        <p14:creationId xmlns:p14="http://schemas.microsoft.com/office/powerpoint/2010/main" val="397944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8B46F-69D1-369A-40E1-702591D61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74" y="224825"/>
            <a:ext cx="8682452" cy="59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FB0-FAEE-32C2-A748-A110545D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Scenarios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646F-62C6-D3C9-EC70-BBD795F0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enrollment scenarios outline how HCA could manage enrollment for known and new populations.</a:t>
            </a:r>
          </a:p>
          <a:p>
            <a:r>
              <a:rPr lang="en-US" dirty="0"/>
              <a:t>Major considerations:</a:t>
            </a:r>
          </a:p>
          <a:p>
            <a:pPr lvl="1"/>
            <a:r>
              <a:rPr lang="en-US" dirty="0"/>
              <a:t>Minimizing client burden</a:t>
            </a:r>
          </a:p>
          <a:p>
            <a:pPr lvl="1"/>
            <a:r>
              <a:rPr lang="en-US" dirty="0"/>
              <a:t>Managing complexity of capped program </a:t>
            </a:r>
          </a:p>
          <a:p>
            <a:pPr lvl="1"/>
            <a:r>
              <a:rPr lang="en-US" dirty="0"/>
              <a:t>Managing transitions from other AH programs or a QHP</a:t>
            </a:r>
          </a:p>
          <a:p>
            <a:pPr lvl="1"/>
            <a:r>
              <a:rPr lang="en-US" dirty="0"/>
              <a:t>Wait list</a:t>
            </a:r>
          </a:p>
          <a:p>
            <a:pPr lvl="1"/>
            <a:r>
              <a:rPr lang="en-US" dirty="0"/>
              <a:t>Community feedback</a:t>
            </a:r>
          </a:p>
          <a:p>
            <a:pPr lvl="1"/>
            <a:r>
              <a:rPr lang="en-US" dirty="0"/>
              <a:t>Protecting the privacy of individuals participating in AH programs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with text on it&#10;&#10;Description automatically generated">
            <a:extLst>
              <a:ext uri="{FF2B5EF4-FFF2-40B4-BE49-F238E27FC236}">
                <a16:creationId xmlns:a16="http://schemas.microsoft.com/office/drawing/2014/main" id="{88184A68-D43F-600C-44F5-1A535A95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57259"/>
            <a:ext cx="10905066" cy="53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4C0121-6010-4952-1025-40E33843A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087" y="643466"/>
            <a:ext cx="76578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D057E-CD46-A5F4-53C4-71FB1A1B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9419A-0383-77D1-F782-6FA0B37D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8" y="643466"/>
            <a:ext cx="924658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8B5E6A-D93C-3153-C2FB-5A963069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25415"/>
            <a:ext cx="10905066" cy="5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1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140A2-8034-F757-6986-DC395B43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4" y="643466"/>
            <a:ext cx="96888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1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745F4C-8499-6E17-566D-CB8545CB1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1" y="643466"/>
            <a:ext cx="103647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2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377" y="2152092"/>
            <a:ext cx="6294166" cy="2443401"/>
          </a:xfrm>
        </p:spPr>
        <p:txBody>
          <a:bodyPr/>
          <a:lstStyle/>
          <a:p>
            <a:r>
              <a:rPr lang="en-US" dirty="0"/>
              <a:t>Apple Health Expansion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4769708"/>
            <a:ext cx="6294166" cy="1161535"/>
          </a:xfrm>
        </p:spPr>
        <p:txBody>
          <a:bodyPr/>
          <a:lstStyle/>
          <a:p>
            <a:r>
              <a:rPr lang="en-US" dirty="0"/>
              <a:t>Coordination across agencies </a:t>
            </a:r>
          </a:p>
          <a:p>
            <a:r>
              <a:rPr lang="en-US" dirty="0"/>
              <a:t>&amp;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99769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3A6E1-EFA3-FD9E-265A-5CDEB99C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Apple Health Expansion Program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07B67-9A49-6400-DB9B-8D9EC8BD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Benefits, Eligibility, and Privacy</a:t>
            </a:r>
          </a:p>
          <a:p>
            <a:r>
              <a:rPr lang="en-US" dirty="0"/>
              <a:t>Implementation Timeline</a:t>
            </a:r>
          </a:p>
          <a:p>
            <a:r>
              <a:rPr lang="en-US" dirty="0"/>
              <a:t>Eligibility Policy </a:t>
            </a:r>
          </a:p>
          <a:p>
            <a:r>
              <a:rPr lang="en-US" dirty="0"/>
              <a:t>Engagement with Advocates and Cross-Agency Coordination</a:t>
            </a:r>
          </a:p>
          <a:p>
            <a:r>
              <a:rPr lang="en-US" dirty="0"/>
              <a:t>Financial Overview</a:t>
            </a:r>
          </a:p>
          <a:p>
            <a:r>
              <a:rPr lang="en-US" dirty="0"/>
              <a:t>Next Steps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701B-C1CC-0CD1-D1A3-434902A1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Cross-Agency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D86B-FB8E-8621-0620-41F4C9CB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Community Outreach</a:t>
            </a:r>
          </a:p>
          <a:p>
            <a:pPr lvl="1"/>
            <a:r>
              <a:rPr lang="en-US" dirty="0"/>
              <a:t>Apple Health Expansion- Bi-Weekly Advocate Meetings </a:t>
            </a:r>
          </a:p>
          <a:p>
            <a:pPr lvl="2"/>
            <a:r>
              <a:rPr lang="en-US" dirty="0"/>
              <a:t>Leaders, subject matter experts from across the agencies to discuss/address agenda topics.</a:t>
            </a:r>
          </a:p>
          <a:p>
            <a:pPr lvl="1"/>
            <a:r>
              <a:rPr lang="en-US" dirty="0"/>
              <a:t>HBE’s landscape scan activities</a:t>
            </a:r>
          </a:p>
          <a:p>
            <a:pPr lvl="2"/>
            <a:r>
              <a:rPr lang="en-US" dirty="0"/>
              <a:t>HCA &amp; HBE leveraging data from HBE’s contractor, The Vida Agency, to help inform communication and outreach activities.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Cross-agency Monthly Check-In</a:t>
            </a:r>
          </a:p>
          <a:p>
            <a:pPr lvl="2"/>
            <a:r>
              <a:rPr lang="en-US" dirty="0"/>
              <a:t>Leaders from across agencies to discuss implementation progress, and risks or issues that have a cross-agency impact.</a:t>
            </a:r>
          </a:p>
          <a:p>
            <a:pPr lvl="1"/>
            <a:r>
              <a:rPr lang="en-US" dirty="0"/>
              <a:t>Operational Meetings (weekly)</a:t>
            </a:r>
          </a:p>
          <a:p>
            <a:pPr lvl="2"/>
            <a:r>
              <a:rPr lang="en-US" dirty="0"/>
              <a:t>Subject matter experts to ensure eligibility/enrollment IT builds are progressing</a:t>
            </a:r>
          </a:p>
        </p:txBody>
      </p:sp>
    </p:spTree>
    <p:extLst>
      <p:ext uri="{BB962C8B-B14F-4D97-AF65-F5344CB8AC3E}">
        <p14:creationId xmlns:p14="http://schemas.microsoft.com/office/powerpoint/2010/main" val="62915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61A4-6451-D845-570F-2C1B4770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Advocate &amp; 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BCC9-F240-4EBD-A106-2E66AB70E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Bi-weekly AH Expansion Advocate Meetings</a:t>
            </a:r>
          </a:p>
          <a:p>
            <a:pPr lvl="1"/>
            <a:r>
              <a:rPr lang="en-US" dirty="0"/>
              <a:t>Discuss 1332 and AH Expansion Implementation</a:t>
            </a:r>
          </a:p>
          <a:p>
            <a:pPr lvl="1"/>
            <a:r>
              <a:rPr lang="en-US" dirty="0"/>
              <a:t>Seek feedback/input to the process</a:t>
            </a:r>
          </a:p>
          <a:p>
            <a:pPr lvl="1"/>
            <a:r>
              <a:rPr lang="en-US" dirty="0"/>
              <a:t>Transitioning to a temporary Community Engagement Advisory Committee</a:t>
            </a:r>
          </a:p>
          <a:p>
            <a:pPr lvl="2"/>
            <a:r>
              <a:rPr lang="en-US" dirty="0"/>
              <a:t>Expanding meeting to include Community Based Organizations and other organizations who are working directly with impacted communities.</a:t>
            </a:r>
          </a:p>
          <a:p>
            <a:pPr lvl="2"/>
            <a:r>
              <a:rPr lang="en-US" dirty="0"/>
              <a:t>Provide structure for feedback on key policy areas prior to implementation of both programs. For example, the state will identify the type of feedback needed (consult, involve, collaborate, empower).</a:t>
            </a:r>
          </a:p>
          <a:p>
            <a:pPr lvl="2"/>
            <a:r>
              <a:rPr lang="en-US" dirty="0"/>
              <a:t>Temporary community engagement steering committee would help set up the Apple Health Community Engagement Committee.  Draft committee makeup:  10 CBOs, 2-3 legal advocates, and 1-2 representatives from each agency.</a:t>
            </a:r>
          </a:p>
        </p:txBody>
      </p:sp>
    </p:spTree>
    <p:extLst>
      <p:ext uri="{BB962C8B-B14F-4D97-AF65-F5344CB8AC3E}">
        <p14:creationId xmlns:p14="http://schemas.microsoft.com/office/powerpoint/2010/main" val="293795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8F87-C53D-ACB7-1971-B4B19AF5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5465A-EDB9-06D2-4B42-73F9C6D2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706"/>
            <a:ext cx="10526150" cy="4656546"/>
          </a:xfrm>
        </p:spPr>
        <p:txBody>
          <a:bodyPr>
            <a:normAutofit fontScale="92500"/>
          </a:bodyPr>
          <a:lstStyle/>
          <a:p>
            <a:r>
              <a:rPr lang="en-US" dirty="0"/>
              <a:t>The Community Engagement Committee is designed to provide the agency with feedback and input on the AH Expansion program, with a special emphasis on outreach and education activities.  </a:t>
            </a:r>
          </a:p>
          <a:p>
            <a:pPr lvl="1"/>
            <a:r>
              <a:rPr lang="en-US" dirty="0"/>
              <a:t>Draft framework of committee:</a:t>
            </a:r>
          </a:p>
          <a:p>
            <a:pPr marL="800100" lvl="1" indent="-342900">
              <a:lnSpc>
                <a:spcPct val="107000"/>
              </a:lnSpc>
              <a:spcBef>
                <a:spcPts val="1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Five (5) individuals representing members/clients of the new AH Expansion program;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Five (5) community-based organizations that are led by and serve the target population;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Three (3) advocates familiar with the medical needs of low-income population groups and with the resources available and required for their care;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Five (5) health care providers or health systems experts who have experience working with the target population;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Representatives from each managed care organizations who hold contracts with HCA to serve the target population; and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Representatives from HBE and DSHS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4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377" y="2152092"/>
            <a:ext cx="6294166" cy="2443401"/>
          </a:xfrm>
        </p:spPr>
        <p:txBody>
          <a:bodyPr/>
          <a:lstStyle/>
          <a:p>
            <a:r>
              <a:rPr lang="en-US" dirty="0"/>
              <a:t>Apple Health Expansion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4769708"/>
            <a:ext cx="6294166" cy="1161535"/>
          </a:xfrm>
        </p:spPr>
        <p:txBody>
          <a:bodyPr/>
          <a:lstStyle/>
          <a:p>
            <a:r>
              <a:rPr lang="en-US" dirty="0"/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250594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3A6E1-EFA3-FD9E-265A-5CDEB99C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MCO Financial Package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07B67-9A49-6400-DB9B-8D9EC8BDE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705"/>
            <a:ext cx="10515600" cy="45489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Rate Approach:</a:t>
            </a:r>
          </a:p>
          <a:p>
            <a:pPr lvl="1"/>
            <a:r>
              <a:rPr lang="en-US" dirty="0"/>
              <a:t>General - Mirror Fully Integrated Managed Care (FIMC) rates to the extent possible with some technical differences </a:t>
            </a:r>
            <a:endParaRPr lang="en-US" sz="1100" dirty="0"/>
          </a:p>
          <a:p>
            <a:pPr lvl="1"/>
            <a:r>
              <a:rPr lang="en-US" dirty="0"/>
              <a:t>Pharmacy – </a:t>
            </a:r>
            <a:r>
              <a:rPr lang="en-US" dirty="0" err="1"/>
              <a:t>ArrayRX</a:t>
            </a:r>
            <a:r>
              <a:rPr lang="en-US" dirty="0"/>
              <a:t> to set PDL (similar to the Uniform Medical Plan PDL) will also include over the counter drugs included in the FIMC pharmacy benefit.</a:t>
            </a:r>
          </a:p>
          <a:p>
            <a:endParaRPr lang="en-US" sz="1200" dirty="0"/>
          </a:p>
          <a:p>
            <a:r>
              <a:rPr lang="en-US" dirty="0"/>
              <a:t>Risk Corridor: </a:t>
            </a:r>
          </a:p>
          <a:p>
            <a:pPr lvl="1"/>
            <a:r>
              <a:rPr lang="en-US" dirty="0"/>
              <a:t>Goals -</a:t>
            </a:r>
          </a:p>
          <a:p>
            <a:pPr lvl="2"/>
            <a:r>
              <a:rPr lang="en-US" dirty="0"/>
              <a:t>Reflect general uncertainty about cost and utilization in initial years of the program</a:t>
            </a:r>
          </a:p>
          <a:p>
            <a:pPr lvl="2"/>
            <a:r>
              <a:rPr lang="en-US" dirty="0"/>
              <a:t>Mitigate risk for both the state and MCOs</a:t>
            </a:r>
          </a:p>
          <a:p>
            <a:pPr lvl="1"/>
            <a:r>
              <a:rPr lang="en-US" dirty="0"/>
              <a:t>Plan - Tight in initial years with long-term goal of aligning with FIMC</a:t>
            </a:r>
          </a:p>
          <a:p>
            <a:endParaRPr lang="en-US" sz="1200" dirty="0"/>
          </a:p>
          <a:p>
            <a:r>
              <a:rPr lang="en-US" dirty="0"/>
              <a:t>Withhold:</a:t>
            </a:r>
          </a:p>
          <a:p>
            <a:pPr lvl="1"/>
            <a:r>
              <a:rPr lang="en-US" dirty="0"/>
              <a:t>Plan- include withhold structure similar to FIMC in contract with zero weighted measures in initial year.  Long-term goal of aligning with FIMC</a:t>
            </a:r>
            <a:endParaRPr lang="en-US" b="1" dirty="0"/>
          </a:p>
          <a:p>
            <a:endParaRPr lang="en-US" dirty="0"/>
          </a:p>
          <a:p>
            <a:endParaRPr lang="en-US" sz="11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05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377" y="2152092"/>
            <a:ext cx="6294166" cy="2443401"/>
          </a:xfrm>
        </p:spPr>
        <p:txBody>
          <a:bodyPr/>
          <a:lstStyle/>
          <a:p>
            <a:r>
              <a:rPr lang="en-US" dirty="0"/>
              <a:t>Apple Health Expansion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4769708"/>
            <a:ext cx="6294166" cy="1161535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67740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3A6E1-EFA3-FD9E-265A-5CDEB99C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07B67-9A49-6400-DB9B-8D9EC8BDE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705"/>
            <a:ext cx="10515600" cy="45489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Coordinated outreach efforts ahead of HBE’s open enrollment.</a:t>
            </a:r>
          </a:p>
          <a:p>
            <a:r>
              <a:rPr lang="en-US" dirty="0"/>
              <a:t>Continued collaboration across agencies to ensure 7/1/24 implementation date.</a:t>
            </a:r>
          </a:p>
          <a:p>
            <a:r>
              <a:rPr lang="en-US" dirty="0"/>
              <a:t>Submission of agency decision packages (HCA, HBE, and DSHS):</a:t>
            </a:r>
          </a:p>
          <a:p>
            <a:pPr lvl="1"/>
            <a:r>
              <a:rPr lang="en-US" dirty="0"/>
              <a:t>Community Outreach &amp; Education</a:t>
            </a:r>
          </a:p>
          <a:p>
            <a:pPr lvl="1"/>
            <a:r>
              <a:rPr lang="en-US" dirty="0"/>
              <a:t>FTE requests</a:t>
            </a:r>
          </a:p>
          <a:p>
            <a:pPr lvl="1"/>
            <a:r>
              <a:rPr lang="en-US" dirty="0"/>
              <a:t>Waitlist dollars and other systems changes</a:t>
            </a:r>
          </a:p>
          <a:p>
            <a:pPr lvl="1"/>
            <a:r>
              <a:rPr lang="en-US" dirty="0"/>
              <a:t>EQRO contract </a:t>
            </a:r>
          </a:p>
          <a:p>
            <a:pPr lvl="1"/>
            <a:r>
              <a:rPr lang="en-US" dirty="0"/>
              <a:t>CHP transition funding</a:t>
            </a:r>
          </a:p>
          <a:p>
            <a:pPr lvl="1"/>
            <a:r>
              <a:rPr lang="en-US" dirty="0"/>
              <a:t>Case manager for non-MAGI case load (enrollment pathways issue paper)</a:t>
            </a:r>
          </a:p>
          <a:p>
            <a:pPr lvl="1"/>
            <a:r>
              <a:rPr lang="en-US" dirty="0"/>
              <a:t>Array RX dollars</a:t>
            </a:r>
          </a:p>
          <a:p>
            <a:endParaRPr lang="en-US" dirty="0"/>
          </a:p>
          <a:p>
            <a:endParaRPr lang="en-US" sz="11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76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E705-3BCE-7E34-4782-A4EF5C73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A749-914C-BB5A-ECC1-C2A10A8A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Becky Carrell</a:t>
            </a:r>
            <a:br>
              <a:rPr lang="en-US" dirty="0"/>
            </a:br>
            <a:r>
              <a:rPr lang="en-US" dirty="0"/>
              <a:t>MPD Deputy Division Director</a:t>
            </a:r>
            <a:br>
              <a:rPr lang="en-US" dirty="0"/>
            </a:b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rebecca.carrell@hca.wa.gov </a:t>
            </a:r>
            <a:br>
              <a:rPr lang="en-US" b="1" dirty="0"/>
            </a:br>
            <a:r>
              <a:rPr lang="en-US" dirty="0"/>
              <a:t>360-972-0347</a:t>
            </a:r>
          </a:p>
          <a:p>
            <a:r>
              <a:rPr lang="en-US" b="1" dirty="0"/>
              <a:t>Catrina Lucero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dirty="0"/>
              <a:t>Deputy CFO</a:t>
            </a:r>
          </a:p>
          <a:p>
            <a:pPr marL="0" indent="0">
              <a:buNone/>
            </a:pPr>
            <a:r>
              <a:rPr lang="en-US" dirty="0"/>
              <a:t>    Catrina.Lucero@hca.wa.gov</a:t>
            </a:r>
          </a:p>
        </p:txBody>
      </p:sp>
    </p:spTree>
    <p:extLst>
      <p:ext uri="{BB962C8B-B14F-4D97-AF65-F5344CB8AC3E}">
        <p14:creationId xmlns:p14="http://schemas.microsoft.com/office/powerpoint/2010/main" val="364975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377" y="2152092"/>
            <a:ext cx="6294166" cy="2443401"/>
          </a:xfrm>
        </p:spPr>
        <p:txBody>
          <a:bodyPr/>
          <a:lstStyle/>
          <a:p>
            <a:r>
              <a:rPr lang="en-US" dirty="0"/>
              <a:t>Apple Health Expansion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4769708"/>
            <a:ext cx="6294166" cy="1161535"/>
          </a:xfrm>
        </p:spPr>
        <p:txBody>
          <a:bodyPr/>
          <a:lstStyle/>
          <a:p>
            <a:r>
              <a:rPr lang="en-US" dirty="0"/>
              <a:t>Overview of Benefits, Eligibility, and Privacy</a:t>
            </a:r>
          </a:p>
        </p:txBody>
      </p:sp>
    </p:spTree>
    <p:extLst>
      <p:ext uri="{BB962C8B-B14F-4D97-AF65-F5344CB8AC3E}">
        <p14:creationId xmlns:p14="http://schemas.microsoft.com/office/powerpoint/2010/main" val="70269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EAE1-99C2-1674-37EE-2BD73D7D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864B-B4BF-02C2-11C8-81ABA781C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HCA was directed by the 2022 Operating Budget to model and begin expansion of Apple Health (AH) to immigrants who lack access to federal or state coverage programs.</a:t>
            </a:r>
          </a:p>
          <a:p>
            <a:pPr lvl="1"/>
            <a:r>
              <a:rPr lang="en-US" b="1" dirty="0"/>
              <a:t>Builds on years of coverage expansions and financial investments to reduce the state’s uninsured rate.</a:t>
            </a:r>
          </a:p>
          <a:p>
            <a:pPr lvl="1"/>
            <a:r>
              <a:rPr lang="en-US" dirty="0"/>
              <a:t>HCA modelling projected as many as 73,000 individuals could pursue enrollment in the program.</a:t>
            </a:r>
          </a:p>
          <a:p>
            <a:r>
              <a:rPr lang="en-US" dirty="0"/>
              <a:t>The 2023 Operating Budget provided funding for program administration and operational costs, directing enrollment to begin July 1, 2024.</a:t>
            </a:r>
          </a:p>
          <a:p>
            <a:pPr lvl="1"/>
            <a:r>
              <a:rPr lang="en-US" dirty="0"/>
              <a:t>Based on funding levels, HCA expects annual program enrollment to be capped.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8399-C33A-5200-03B6-36B046F9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Benefits &amp;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0FC8-8E53-CC0B-302A-57BB4960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705"/>
            <a:ext cx="10515600" cy="495898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Eligibility requirements:</a:t>
            </a:r>
          </a:p>
          <a:p>
            <a:pPr lvl="1"/>
            <a:r>
              <a:rPr lang="en-US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Adults over 19 with countable income up to 138% FPL.</a:t>
            </a:r>
          </a:p>
          <a:p>
            <a:pPr lvl="1"/>
            <a:r>
              <a:rPr lang="en-US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eligible for other federally funded medical assistance programs or federal advanced premium tax credits through the individual market.</a:t>
            </a:r>
          </a:p>
          <a:p>
            <a:pPr lvl="1"/>
            <a:r>
              <a:rPr kumimoji="0" lang="en-US" b="0" i="0" u="none" strike="noStrike" kern="1200" cap="none" spc="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Mirror Federal programs to the extent possible. </a:t>
            </a:r>
            <a:r>
              <a:rPr kumimoji="0" lang="en-US" b="0" i="1" u="none" strike="noStrike" kern="1200" cap="none" spc="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However, HCA will need to make some decisions when federal components are not applicable (example: pharmacy benefit and drug rebates).</a:t>
            </a:r>
          </a:p>
          <a:p>
            <a:r>
              <a:rPr lang="en-US" dirty="0"/>
              <a:t>HCA will develop rules for eligibility, enrollment processes, appeals procedures, and coverage for the programs prior to implementation.</a:t>
            </a:r>
          </a:p>
          <a:p>
            <a:r>
              <a:rPr kumimoji="0" lang="en-US" sz="2800" b="1" i="0" u="none" strike="noStrike" kern="1200" cap="none" spc="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Covered Services: </a:t>
            </a:r>
          </a:p>
          <a:p>
            <a:pPr lvl="1"/>
            <a:r>
              <a:rPr kumimoji="0" lang="en-US" b="0" i="0" u="none" strike="noStrike" kern="1200" cap="none" spc="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Medical, Behavioral Health, Dental, Transportation, Interpreter Services.</a:t>
            </a:r>
          </a:p>
          <a:p>
            <a:pPr lvl="1"/>
            <a:r>
              <a:rPr lang="en-US" i="1" spc="5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Does not include Long-Term Care.</a:t>
            </a:r>
            <a:endParaRPr kumimoji="0" lang="en-US" b="0" i="1" u="none" strike="noStrike" kern="1200" cap="none" spc="5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pc="50" dirty="0">
              <a:solidFill>
                <a:srgbClr val="262626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5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AA51-A7F8-6682-F297-42E51760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6DE8-1E11-2E72-3137-E4163C4C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705"/>
            <a:ext cx="10515600" cy="471031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HCA, HBE, and DSHS will 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manage the same data privacy and protection standards utilized by existing Apple Health programs to </a:t>
            </a:r>
            <a:r>
              <a:rPr lang="en-U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ensure clients’ identity and information remain confidential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.</a:t>
            </a:r>
          </a:p>
          <a:p>
            <a:pPr lvl="1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HCA is required under federal and state law, including under HIPAA, to maintain the privacy of its client’s information.</a:t>
            </a:r>
          </a:p>
          <a:p>
            <a:pPr lvl="2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For example, some data is subject to the Keep Washington Working Act.</a:t>
            </a:r>
          </a:p>
          <a:p>
            <a:pPr lvl="1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Once eligibility for an AH program is established, a client’s immigration status is not shared on our external facing portals, to the client and their providers it looks like any other AH coverage.</a:t>
            </a:r>
          </a:p>
          <a:p>
            <a:pPr lvl="1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/>
              </a:rPr>
              <a:t>Individuals who do not have an immigration status do not have any of their information shared with the federal hub or SAVE.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5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377" y="2152092"/>
            <a:ext cx="6294166" cy="2443401"/>
          </a:xfrm>
        </p:spPr>
        <p:txBody>
          <a:bodyPr/>
          <a:lstStyle/>
          <a:p>
            <a:r>
              <a:rPr lang="en-US" dirty="0"/>
              <a:t>Apple Health Expansion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4769708"/>
            <a:ext cx="6294166" cy="1161535"/>
          </a:xfrm>
        </p:spPr>
        <p:txBody>
          <a:bodyPr/>
          <a:lstStyle/>
          <a:p>
            <a:r>
              <a:rPr lang="en-US" dirty="0"/>
              <a:t>Implementation Timeline</a:t>
            </a:r>
          </a:p>
        </p:txBody>
      </p:sp>
    </p:spTree>
    <p:extLst>
      <p:ext uri="{BB962C8B-B14F-4D97-AF65-F5344CB8AC3E}">
        <p14:creationId xmlns:p14="http://schemas.microsoft.com/office/powerpoint/2010/main" val="226912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00AA55-0E64-1552-9866-842072BF1533}"/>
              </a:ext>
            </a:extLst>
          </p:cNvPr>
          <p:cNvSpPr/>
          <p:nvPr/>
        </p:nvSpPr>
        <p:spPr>
          <a:xfrm>
            <a:off x="0" y="6082301"/>
            <a:ext cx="11835829" cy="53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A6A2F-3F4D-CA53-8B57-AD72FDE0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3" y="0"/>
            <a:ext cx="1042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377" y="2152092"/>
            <a:ext cx="6294166" cy="2443401"/>
          </a:xfrm>
        </p:spPr>
        <p:txBody>
          <a:bodyPr/>
          <a:lstStyle/>
          <a:p>
            <a:r>
              <a:rPr lang="en-US" dirty="0"/>
              <a:t>Apple Health Expansion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377" y="4769708"/>
            <a:ext cx="6294166" cy="1161535"/>
          </a:xfrm>
        </p:spPr>
        <p:txBody>
          <a:bodyPr/>
          <a:lstStyle/>
          <a:p>
            <a:r>
              <a:rPr lang="en-US" dirty="0"/>
              <a:t>Eligibility Policy</a:t>
            </a:r>
          </a:p>
        </p:txBody>
      </p:sp>
    </p:spTree>
    <p:extLst>
      <p:ext uri="{BB962C8B-B14F-4D97-AF65-F5344CB8AC3E}">
        <p14:creationId xmlns:p14="http://schemas.microsoft.com/office/powerpoint/2010/main" val="253612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70AD4CA126341B5EF876D28E7A21F" ma:contentTypeVersion="9" ma:contentTypeDescription="Create a new document." ma:contentTypeScope="" ma:versionID="e469d53afbaa136e1566ce83609cc967">
  <xsd:schema xmlns:xsd="http://www.w3.org/2001/XMLSchema" xmlns:xs="http://www.w3.org/2001/XMLSchema" xmlns:p="http://schemas.microsoft.com/office/2006/metadata/properties" xmlns:ns1="http://schemas.microsoft.com/sharepoint/v3" xmlns:ns2="5e639225-d472-42e6-928f-095886cc035f" xmlns:ns3="54fbc30f-95dc-44dd-b098-5b77f5028df9" targetNamespace="http://schemas.microsoft.com/office/2006/metadata/properties" ma:root="true" ma:fieldsID="683451dc7321a413d7ecfba1996e6c53" ns1:_="" ns2:_="" ns3:_="">
    <xsd:import namespace="http://schemas.microsoft.com/sharepoint/v3"/>
    <xsd:import namespace="5e639225-d472-42e6-928f-095886cc035f"/>
    <xsd:import namespace="54fbc30f-95dc-44dd-b098-5b77f5028d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39225-d472-42e6-928f-095886cc0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c30f-95dc-44dd-b098-5b77f5028df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2a6630d-08ce-49f0-aa9a-0f7a547ef8a8}" ma:internalName="TaxCatchAll" ma:showField="CatchAllData" ma:web="54fbc30f-95dc-44dd-b098-5b77f5028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e639225-d472-42e6-928f-095886cc035f">
      <Terms xmlns="http://schemas.microsoft.com/office/infopath/2007/PartnerControls"/>
    </lcf76f155ced4ddcb4097134ff3c332f>
    <TaxCatchAll xmlns="54fbc30f-95dc-44dd-b098-5b77f5028df9" xsi:nil="true"/>
  </documentManagement>
</p:properties>
</file>

<file path=customXml/itemProps1.xml><?xml version="1.0" encoding="utf-8"?>
<ds:datastoreItem xmlns:ds="http://schemas.openxmlformats.org/officeDocument/2006/customXml" ds:itemID="{A96990B5-4AD7-4850-B13A-4242D39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e639225-d472-42e6-928f-095886cc035f"/>
    <ds:schemaRef ds:uri="54fbc30f-95dc-44dd-b098-5b77f5028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F59787-53AF-4F62-BCBE-5267281A00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11E97F-7394-4471-86CD-F4BB3F22DED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e639225-d472-42e6-928f-095886cc035f"/>
    <ds:schemaRef ds:uri="54fbc30f-95dc-44dd-b098-5b77f5028d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24287</TotalTime>
  <Words>1061</Words>
  <Application>Microsoft Office PowerPoint</Application>
  <PresentationFormat>Widescreen</PresentationFormat>
  <Paragraphs>136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Courier New</vt:lpstr>
      <vt:lpstr>Segoe UI</vt:lpstr>
      <vt:lpstr>Segoe UI Semibold</vt:lpstr>
      <vt:lpstr>Tahoma</vt:lpstr>
      <vt:lpstr>Office Theme</vt:lpstr>
      <vt:lpstr>3_Office Theme</vt:lpstr>
      <vt:lpstr>4_Office Theme</vt:lpstr>
      <vt:lpstr>1_Office Theme</vt:lpstr>
      <vt:lpstr>2_Office Theme</vt:lpstr>
      <vt:lpstr>Apple Health Expansion Program</vt:lpstr>
      <vt:lpstr>Apple Health Expansion Program Overview</vt:lpstr>
      <vt:lpstr>Apple Health Expansion Program</vt:lpstr>
      <vt:lpstr>Program Background </vt:lpstr>
      <vt:lpstr>Overview of Benefits &amp; Eligibility</vt:lpstr>
      <vt:lpstr>Privacy</vt:lpstr>
      <vt:lpstr>Apple Health Expansion Program</vt:lpstr>
      <vt:lpstr>PowerPoint Presentation</vt:lpstr>
      <vt:lpstr>Apple Health Expansion Program</vt:lpstr>
      <vt:lpstr>PowerPoint Presentation</vt:lpstr>
      <vt:lpstr>Enrollment Scenarios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Apple Health Expansion Program</vt:lpstr>
      <vt:lpstr>Cross-Agency Collaboration</vt:lpstr>
      <vt:lpstr>Advocate &amp; Community Engagement</vt:lpstr>
      <vt:lpstr>Community Engagement Committee</vt:lpstr>
      <vt:lpstr>Apple Health Expansion Program</vt:lpstr>
      <vt:lpstr>MCO Financial Package</vt:lpstr>
      <vt:lpstr>Apple Health Expansion Program</vt:lpstr>
      <vt:lpstr>Next Steps</vt:lpstr>
      <vt:lpstr>Questions</vt:lpstr>
    </vt:vector>
  </TitlesOfParts>
  <Company>WA State Health Care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Grigg, Brenda E (HCA)</dc:creator>
  <cp:lastModifiedBy>Glavish, Elizabeth R (HCA)</cp:lastModifiedBy>
  <cp:revision>151</cp:revision>
  <dcterms:created xsi:type="dcterms:W3CDTF">2018-03-14T18:03:33Z</dcterms:created>
  <dcterms:modified xsi:type="dcterms:W3CDTF">2023-07-19T19:51:17Z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2021-11-02T15:20:54Z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b1749125-555d-4740-8b3a-f06e5cbb545d</vt:lpwstr>
  </property>
  <property fmtid="{D5CDD505-2E9C-101B-9397-08002B2CF9AE}" pid="8" name="MSIP_Label_1520fa42-cf58-4c22-8b93-58cf1d3bd1cb_ContentBits">
    <vt:lpwstr>0</vt:lpwstr>
  </property>
  <property fmtid="{D5CDD505-2E9C-101B-9397-08002B2CF9AE}" pid="9" name="ContentTypeId">
    <vt:lpwstr>0x01010042D70AD4CA126341B5EF876D28E7A21F</vt:lpwstr>
  </property>
</Properties>
</file>